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9" r:id="rId1"/>
  </p:sldMasterIdLst>
  <p:notesMasterIdLst>
    <p:notesMasterId r:id="rId41"/>
  </p:notesMasterIdLst>
  <p:handoutMasterIdLst>
    <p:handoutMasterId r:id="rId42"/>
  </p:handoutMasterIdLst>
  <p:sldIdLst>
    <p:sldId id="256" r:id="rId2"/>
    <p:sldId id="443" r:id="rId3"/>
    <p:sldId id="444" r:id="rId4"/>
    <p:sldId id="408" r:id="rId5"/>
    <p:sldId id="423" r:id="rId6"/>
    <p:sldId id="424" r:id="rId7"/>
    <p:sldId id="435" r:id="rId8"/>
    <p:sldId id="430" r:id="rId9"/>
    <p:sldId id="431" r:id="rId10"/>
    <p:sldId id="432" r:id="rId11"/>
    <p:sldId id="436" r:id="rId12"/>
    <p:sldId id="442" r:id="rId13"/>
    <p:sldId id="433" r:id="rId14"/>
    <p:sldId id="434" r:id="rId15"/>
    <p:sldId id="439" r:id="rId16"/>
    <p:sldId id="437" r:id="rId17"/>
    <p:sldId id="438" r:id="rId18"/>
    <p:sldId id="427" r:id="rId19"/>
    <p:sldId id="441" r:id="rId20"/>
    <p:sldId id="440" r:id="rId21"/>
    <p:sldId id="428" r:id="rId22"/>
    <p:sldId id="525" r:id="rId23"/>
    <p:sldId id="516" r:id="rId24"/>
    <p:sldId id="478" r:id="rId25"/>
    <p:sldId id="491" r:id="rId26"/>
    <p:sldId id="524" r:id="rId27"/>
    <p:sldId id="471" r:id="rId28"/>
    <p:sldId id="494" r:id="rId29"/>
    <p:sldId id="526" r:id="rId30"/>
    <p:sldId id="527" r:id="rId31"/>
    <p:sldId id="505" r:id="rId32"/>
    <p:sldId id="509" r:id="rId33"/>
    <p:sldId id="507" r:id="rId34"/>
    <p:sldId id="800" r:id="rId35"/>
    <p:sldId id="802" r:id="rId36"/>
    <p:sldId id="794" r:id="rId37"/>
    <p:sldId id="795" r:id="rId38"/>
    <p:sldId id="793" r:id="rId39"/>
    <p:sldId id="796" r:id="rId4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 autoAdjust="0"/>
    <p:restoredTop sz="92246" autoAdjust="0"/>
  </p:normalViewPr>
  <p:slideViewPr>
    <p:cSldViewPr snapToGrid="0" snapToObjects="1">
      <p:cViewPr varScale="1">
        <p:scale>
          <a:sx n="98" d="100"/>
          <a:sy n="98" d="100"/>
        </p:scale>
        <p:origin x="936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BF8044-1598-EF4E-BBDA-D110E031C231}" type="datetimeFigureOut">
              <a:rPr lang="en-US" smtClean="0"/>
              <a:t>3/4/21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2F2A42-ED51-374F-BBBC-F1258454E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552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1.gif>
</file>

<file path=ppt/media/image2.tiff>
</file>

<file path=ppt/media/image20.png>
</file>

<file path=ppt/media/image25.png>
</file>

<file path=ppt/media/image29.png>
</file>

<file path=ppt/media/image3.tiff>
</file>

<file path=ppt/media/image30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EE2225-873F-6F40-BA29-3AE101B223B8}" type="datetimeFigureOut">
              <a:rPr lang="en-US" smtClean="0"/>
              <a:t>3/4/21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00F789-BC41-F84C-B61C-313B216D0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78845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5473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3544550" y="-9431338"/>
            <a:ext cx="27092275" cy="20320001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lIns="96661" tIns="48331" rIns="96661" bIns="48331"/>
          <a:lstStyle/>
          <a:p>
            <a:pPr>
              <a:defRPr/>
            </a:pPr>
            <a:fld id="{AFC9DC3A-21D3-41F8-AD42-0C0618F9AA7D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241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3544550" y="-9431338"/>
            <a:ext cx="270922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lIns="96661" tIns="48331" rIns="96661" bIns="48331"/>
          <a:lstStyle/>
          <a:p>
            <a:pPr>
              <a:defRPr/>
            </a:pPr>
            <a:fld id="{B57D5593-29A7-40DB-ACBC-61EFAD07ACD8}" type="slidenum">
              <a:rPr lang="en-US" smtClean="0"/>
              <a:pPr>
                <a:defRPr/>
              </a:pPr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3980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3544550" y="-9431338"/>
            <a:ext cx="27092275" cy="20320001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lIns="96661" tIns="48331" rIns="96661" bIns="48331"/>
          <a:lstStyle/>
          <a:p>
            <a:pPr>
              <a:defRPr/>
            </a:pPr>
            <a:fld id="{AFC9DC3A-21D3-41F8-AD42-0C0618F9AA7D}" type="slidenum">
              <a:rPr lang="en-US" smtClean="0"/>
              <a:pPr>
                <a:defRPr/>
              </a:pPr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5143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058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3544550" y="-9431338"/>
            <a:ext cx="270922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wrap="square" lIns="96661" tIns="48331" rIns="96661" bIns="48331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89CD0B5-48A1-4486-B894-3A0ED05379B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117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3544550" y="-9431338"/>
            <a:ext cx="270922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wrap="square" lIns="96661" tIns="48331" rIns="96661" bIns="48331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89CD0B5-48A1-4486-B894-3A0ED05379B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3667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-13544550" y="-9431338"/>
            <a:ext cx="27092275" cy="20320001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  <p:sp>
        <p:nvSpPr>
          <p:cNvPr id="28676" name="Slide Number Placeholder 3"/>
          <p:cNvSpPr>
            <a:spLocks noGrp="1"/>
          </p:cNvSpPr>
          <p:nvPr>
            <p:ph type="sldNum" sz="quarter" idx="5"/>
          </p:nvPr>
        </p:nvSpPr>
        <p:spPr bwMode="auto">
          <a:xfrm>
            <a:off x="4143587" y="9119474"/>
            <a:ext cx="3169920" cy="48006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wrap="square" lIns="96661" tIns="48331" rIns="96661" bIns="48331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89CD0B5-48A1-4486-B894-3A0ED05379BA}" type="slidenum">
              <a:rPr 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391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15623C-D6AD-AB46-ABCA-ABFD7C08493F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456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15623C-D6AD-AB46-ABCA-ABFD7C08493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998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D15623C-D6AD-AB46-ABCA-ABFD7C08493F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3419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3544550" y="-9431338"/>
            <a:ext cx="27092275" cy="20320001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substochastic matrix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 square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matrix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Q with nonnegative entries so that every row adds up to at most 1.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lIns="96661" tIns="48331" rIns="96661" bIns="48331"/>
          <a:lstStyle/>
          <a:p>
            <a:pPr>
              <a:defRPr/>
            </a:pPr>
            <a:fld id="{AFC9DC3A-21D3-41F8-AD42-0C0618F9AA7D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462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John P. Dickerson - EC 2016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AED463B-79DD-8140-8663-C64DDA2F042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95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EC 2016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575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John P. Dickerson - EC 2016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f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47343"/>
            <a:ext cx="7772400" cy="3783744"/>
          </a:xfrm>
        </p:spPr>
        <p:txBody>
          <a:bodyPr>
            <a:normAutofit/>
          </a:bodyPr>
          <a:lstStyle/>
          <a:p>
            <a:r>
              <a:rPr lang="en-US" sz="4000" dirty="0"/>
              <a:t>Applied Mechanism Design For Social Good</a:t>
            </a:r>
            <a:endParaRPr lang="en-US" sz="48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2923507"/>
            <a:ext cx="6858000" cy="641234"/>
          </a:xfrm>
        </p:spPr>
        <p:txBody>
          <a:bodyPr/>
          <a:lstStyle/>
          <a:p>
            <a:r>
              <a:rPr lang="en-US" dirty="0"/>
              <a:t>John P Dickerson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5080696"/>
            <a:ext cx="257638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Lecture #12 – 3/4/2021</a:t>
            </a:r>
          </a:p>
          <a:p>
            <a:r>
              <a:rPr lang="en-US" sz="1600" b="1" dirty="0"/>
              <a:t>Lecture #13 – 3/9/2021</a:t>
            </a:r>
          </a:p>
          <a:p>
            <a:endParaRPr lang="en-US" sz="1600" b="1" dirty="0"/>
          </a:p>
          <a:p>
            <a:r>
              <a:rPr lang="en-US" sz="1600" b="1" dirty="0"/>
              <a:t>CMSC828M</a:t>
            </a:r>
          </a:p>
          <a:p>
            <a:r>
              <a:rPr lang="en-US" sz="1600" b="1" dirty="0"/>
              <a:t>Tuesdays &amp; Thursdays</a:t>
            </a:r>
          </a:p>
          <a:p>
            <a:r>
              <a:rPr lang="en-US" sz="1600" b="1" dirty="0"/>
              <a:t>2:00pm – 3:15pm</a:t>
            </a:r>
            <a:endParaRPr lang="en-US" sz="1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55713" y="5080696"/>
            <a:ext cx="3721993" cy="1293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599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199" y="152718"/>
            <a:ext cx="7738503" cy="1371600"/>
          </a:xfrm>
        </p:spPr>
        <p:txBody>
          <a:bodyPr>
            <a:normAutofit/>
          </a:bodyPr>
          <a:lstStyle/>
          <a:p>
            <a:r>
              <a:rPr lang="en-US" dirty="0"/>
              <a:t>Commitment as an extensive-form game…</a:t>
            </a:r>
          </a:p>
        </p:txBody>
      </p:sp>
      <p:sp>
        <p:nvSpPr>
          <p:cNvPr id="65551" name="Rectangle 15"/>
          <p:cNvSpPr>
            <a:spLocks noChangeArrowheads="1"/>
          </p:cNvSpPr>
          <p:nvPr/>
        </p:nvSpPr>
        <p:spPr bwMode="auto">
          <a:xfrm>
            <a:off x="355787" y="1371320"/>
            <a:ext cx="8135471" cy="839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9896" tIns="44948" rIns="89896" bIns="44948"/>
          <a:lstStyle/>
          <a:p>
            <a:pPr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b="1" dirty="0">
                <a:solidFill>
                  <a:srgbClr val="000000"/>
                </a:solidFill>
                <a:latin typeface="Arial" charset="0"/>
              </a:rPr>
              <a:t>For the case of committing to a mixed strategy:</a:t>
            </a:r>
            <a:endParaRPr lang="en-US" sz="3530" b="1" dirty="0">
              <a:solidFill>
                <a:srgbClr val="000000"/>
              </a:solidFill>
              <a:latin typeface="Arial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208710" y="1919008"/>
            <a:ext cx="8875059" cy="3624699"/>
            <a:chOff x="208710" y="1919008"/>
            <a:chExt cx="8875059" cy="3624699"/>
          </a:xfrm>
        </p:grpSpPr>
        <p:sp>
          <p:nvSpPr>
            <p:cNvPr id="65539" name="Line 3"/>
            <p:cNvSpPr>
              <a:spLocks noChangeShapeType="1"/>
            </p:cNvSpPr>
            <p:nvPr/>
          </p:nvSpPr>
          <p:spPr bwMode="auto">
            <a:xfrm flipH="1">
              <a:off x="1392331" y="2147328"/>
              <a:ext cx="2735636" cy="15870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0" name="Line 4"/>
            <p:cNvSpPr>
              <a:spLocks noChangeShapeType="1"/>
            </p:cNvSpPr>
            <p:nvPr/>
          </p:nvSpPr>
          <p:spPr bwMode="auto">
            <a:xfrm>
              <a:off x="4127968" y="2147328"/>
              <a:ext cx="3402386" cy="1587033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1" name="Text Box 5"/>
            <p:cNvSpPr txBox="1">
              <a:spLocks noChangeArrowheads="1"/>
            </p:cNvSpPr>
            <p:nvPr/>
          </p:nvSpPr>
          <p:spPr bwMode="auto">
            <a:xfrm>
              <a:off x="3241301" y="1919008"/>
              <a:ext cx="8866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1</a:t>
              </a:r>
            </a:p>
          </p:txBody>
        </p:sp>
        <p:sp>
          <p:nvSpPr>
            <p:cNvPr id="65542" name="Text Box 6"/>
            <p:cNvSpPr txBox="1">
              <a:spLocks noChangeArrowheads="1"/>
            </p:cNvSpPr>
            <p:nvPr/>
          </p:nvSpPr>
          <p:spPr bwMode="auto">
            <a:xfrm>
              <a:off x="355787" y="3504640"/>
              <a:ext cx="8880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2</a:t>
              </a:r>
            </a:p>
          </p:txBody>
        </p:sp>
        <p:sp>
          <p:nvSpPr>
            <p:cNvPr id="65543" name="Line 7"/>
            <p:cNvSpPr>
              <a:spLocks noChangeShapeType="1"/>
            </p:cNvSpPr>
            <p:nvPr/>
          </p:nvSpPr>
          <p:spPr bwMode="auto">
            <a:xfrm flipH="1">
              <a:off x="6939243" y="3734361"/>
              <a:ext cx="591110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4" name="Line 8"/>
            <p:cNvSpPr>
              <a:spLocks noChangeShapeType="1"/>
            </p:cNvSpPr>
            <p:nvPr/>
          </p:nvSpPr>
          <p:spPr bwMode="auto">
            <a:xfrm>
              <a:off x="7530353" y="3734361"/>
              <a:ext cx="888066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5" name="Line 9"/>
            <p:cNvSpPr>
              <a:spLocks noChangeShapeType="1"/>
            </p:cNvSpPr>
            <p:nvPr/>
          </p:nvSpPr>
          <p:spPr bwMode="auto">
            <a:xfrm flipH="1">
              <a:off x="504265" y="3734361"/>
              <a:ext cx="888066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6" name="Line 10"/>
            <p:cNvSpPr>
              <a:spLocks noChangeShapeType="1"/>
            </p:cNvSpPr>
            <p:nvPr/>
          </p:nvSpPr>
          <p:spPr bwMode="auto">
            <a:xfrm>
              <a:off x="1392331" y="3734361"/>
              <a:ext cx="442632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47" name="Text Box 11"/>
            <p:cNvSpPr txBox="1">
              <a:spLocks noChangeArrowheads="1"/>
            </p:cNvSpPr>
            <p:nvPr/>
          </p:nvSpPr>
          <p:spPr bwMode="auto">
            <a:xfrm>
              <a:off x="208710" y="5181320"/>
              <a:ext cx="886665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1, 1</a:t>
              </a:r>
            </a:p>
          </p:txBody>
        </p:sp>
        <p:sp>
          <p:nvSpPr>
            <p:cNvPr id="65548" name="Text Box 12"/>
            <p:cNvSpPr txBox="1">
              <a:spLocks noChangeArrowheads="1"/>
            </p:cNvSpPr>
            <p:nvPr/>
          </p:nvSpPr>
          <p:spPr bwMode="auto">
            <a:xfrm>
              <a:off x="1539409" y="5181320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3, 0</a:t>
              </a:r>
            </a:p>
          </p:txBody>
        </p:sp>
        <p:sp>
          <p:nvSpPr>
            <p:cNvPr id="65549" name="Text Box 13"/>
            <p:cNvSpPr txBox="1">
              <a:spLocks noChangeArrowheads="1"/>
            </p:cNvSpPr>
            <p:nvPr/>
          </p:nvSpPr>
          <p:spPr bwMode="auto">
            <a:xfrm>
              <a:off x="6642287" y="5181320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0, 0</a:t>
              </a:r>
            </a:p>
          </p:txBody>
        </p:sp>
        <p:sp>
          <p:nvSpPr>
            <p:cNvPr id="65550" name="Text Box 14"/>
            <p:cNvSpPr txBox="1">
              <a:spLocks noChangeArrowheads="1"/>
            </p:cNvSpPr>
            <p:nvPr/>
          </p:nvSpPr>
          <p:spPr bwMode="auto">
            <a:xfrm>
              <a:off x="8195703" y="5146302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2, 1</a:t>
              </a:r>
            </a:p>
          </p:txBody>
        </p:sp>
        <p:sp>
          <p:nvSpPr>
            <p:cNvPr id="65552" name="Text Box 16"/>
            <p:cNvSpPr txBox="1">
              <a:spLocks noChangeArrowheads="1"/>
            </p:cNvSpPr>
            <p:nvPr/>
          </p:nvSpPr>
          <p:spPr bwMode="auto">
            <a:xfrm>
              <a:off x="1909203" y="2591361"/>
              <a:ext cx="739588" cy="5253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(1,0) (=Up)</a:t>
              </a:r>
            </a:p>
          </p:txBody>
        </p:sp>
        <p:sp>
          <p:nvSpPr>
            <p:cNvPr id="65553" name="Text Box 17"/>
            <p:cNvSpPr txBox="1">
              <a:spLocks noChangeArrowheads="1"/>
            </p:cNvSpPr>
            <p:nvPr/>
          </p:nvSpPr>
          <p:spPr bwMode="auto">
            <a:xfrm>
              <a:off x="282949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5554" name="Text Box 18"/>
            <p:cNvSpPr txBox="1">
              <a:spLocks noChangeArrowheads="1"/>
            </p:cNvSpPr>
            <p:nvPr/>
          </p:nvSpPr>
          <p:spPr bwMode="auto">
            <a:xfrm>
              <a:off x="6716526" y="4343681"/>
              <a:ext cx="665349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5555" name="Text Box 19"/>
            <p:cNvSpPr txBox="1">
              <a:spLocks noChangeArrowheads="1"/>
            </p:cNvSpPr>
            <p:nvPr/>
          </p:nvSpPr>
          <p:spPr bwMode="auto">
            <a:xfrm>
              <a:off x="8048625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5556" name="Text Box 20"/>
            <p:cNvSpPr txBox="1">
              <a:spLocks noChangeArrowheads="1"/>
            </p:cNvSpPr>
            <p:nvPr/>
          </p:nvSpPr>
          <p:spPr bwMode="auto">
            <a:xfrm>
              <a:off x="1613647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5557" name="Line 21"/>
            <p:cNvSpPr>
              <a:spLocks noChangeShapeType="1"/>
            </p:cNvSpPr>
            <p:nvPr/>
          </p:nvSpPr>
          <p:spPr bwMode="auto">
            <a:xfrm flipH="1">
              <a:off x="3683934" y="3734361"/>
              <a:ext cx="888066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58" name="Line 22"/>
            <p:cNvSpPr>
              <a:spLocks noChangeShapeType="1"/>
            </p:cNvSpPr>
            <p:nvPr/>
          </p:nvSpPr>
          <p:spPr bwMode="auto">
            <a:xfrm>
              <a:off x="4572000" y="3734361"/>
              <a:ext cx="444034" cy="137132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59" name="Text Box 23"/>
            <p:cNvSpPr txBox="1">
              <a:spLocks noChangeArrowheads="1"/>
            </p:cNvSpPr>
            <p:nvPr/>
          </p:nvSpPr>
          <p:spPr bwMode="auto">
            <a:xfrm>
              <a:off x="3167063" y="5181320"/>
              <a:ext cx="886665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.5, .5</a:t>
              </a:r>
            </a:p>
          </p:txBody>
        </p:sp>
        <p:sp>
          <p:nvSpPr>
            <p:cNvPr id="65560" name="Text Box 24"/>
            <p:cNvSpPr txBox="1">
              <a:spLocks noChangeArrowheads="1"/>
            </p:cNvSpPr>
            <p:nvPr/>
          </p:nvSpPr>
          <p:spPr bwMode="auto">
            <a:xfrm>
              <a:off x="4720478" y="5181320"/>
              <a:ext cx="8866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2.5, .5</a:t>
              </a:r>
            </a:p>
          </p:txBody>
        </p:sp>
        <p:sp>
          <p:nvSpPr>
            <p:cNvPr id="65561" name="Text Box 25"/>
            <p:cNvSpPr txBox="1">
              <a:spLocks noChangeArrowheads="1"/>
            </p:cNvSpPr>
            <p:nvPr/>
          </p:nvSpPr>
          <p:spPr bwMode="auto">
            <a:xfrm>
              <a:off x="3462618" y="4343681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5562" name="Text Box 26"/>
            <p:cNvSpPr txBox="1">
              <a:spLocks noChangeArrowheads="1"/>
            </p:cNvSpPr>
            <p:nvPr/>
          </p:nvSpPr>
          <p:spPr bwMode="auto">
            <a:xfrm>
              <a:off x="4793316" y="4343681"/>
              <a:ext cx="6667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5563" name="Line 27"/>
            <p:cNvSpPr>
              <a:spLocks noChangeShapeType="1"/>
            </p:cNvSpPr>
            <p:nvPr/>
          </p:nvSpPr>
          <p:spPr bwMode="auto">
            <a:xfrm>
              <a:off x="4127968" y="2133320"/>
              <a:ext cx="444033" cy="160104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5564" name="Text Box 28"/>
            <p:cNvSpPr txBox="1">
              <a:spLocks noChangeArrowheads="1"/>
            </p:cNvSpPr>
            <p:nvPr/>
          </p:nvSpPr>
          <p:spPr bwMode="auto">
            <a:xfrm>
              <a:off x="5976938" y="2591361"/>
              <a:ext cx="888066" cy="52538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(0,1) (=Down)</a:t>
              </a:r>
            </a:p>
          </p:txBody>
        </p:sp>
        <p:sp>
          <p:nvSpPr>
            <p:cNvPr id="65565" name="Text Box 29"/>
            <p:cNvSpPr txBox="1">
              <a:spLocks noChangeArrowheads="1"/>
            </p:cNvSpPr>
            <p:nvPr/>
          </p:nvSpPr>
          <p:spPr bwMode="auto">
            <a:xfrm>
              <a:off x="3683934" y="2606769"/>
              <a:ext cx="8880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(.5,.5)</a:t>
              </a:r>
            </a:p>
          </p:txBody>
        </p:sp>
        <p:sp>
          <p:nvSpPr>
            <p:cNvPr id="65566" name="Text Box 30"/>
            <p:cNvSpPr txBox="1">
              <a:spLocks noChangeArrowheads="1"/>
            </p:cNvSpPr>
            <p:nvPr/>
          </p:nvSpPr>
          <p:spPr bwMode="auto">
            <a:xfrm>
              <a:off x="2827251" y="3050802"/>
              <a:ext cx="487722" cy="457349"/>
            </a:xfrm>
            <a:prstGeom prst="rect">
              <a:avLst/>
            </a:prstGeom>
            <a:noFill/>
            <a:ln w="38100" algn="ctr">
              <a:noFill/>
              <a:miter lim="800000"/>
              <a:headEnd/>
              <a:tailEnd/>
            </a:ln>
            <a:effectLst/>
          </p:spPr>
          <p:txBody>
            <a:bodyPr wrap="none" lIns="89896" tIns="44948" rIns="89896" bIns="44948">
              <a:spAutoFit/>
            </a:bodyPr>
            <a:lstStyle/>
            <a:p>
              <a:pPr algn="ctr" defTabSz="449660"/>
              <a:r>
                <a:rPr lang="en-US" sz="2382" b="1">
                  <a:latin typeface="Arial" charset="0"/>
                </a:rPr>
                <a:t>…</a:t>
              </a:r>
            </a:p>
          </p:txBody>
        </p:sp>
        <p:sp>
          <p:nvSpPr>
            <p:cNvPr id="65567" name="Text Box 31"/>
            <p:cNvSpPr txBox="1">
              <a:spLocks noChangeArrowheads="1"/>
            </p:cNvSpPr>
            <p:nvPr/>
          </p:nvSpPr>
          <p:spPr bwMode="auto">
            <a:xfrm>
              <a:off x="5052320" y="3048000"/>
              <a:ext cx="487722" cy="457349"/>
            </a:xfrm>
            <a:prstGeom prst="rect">
              <a:avLst/>
            </a:prstGeom>
            <a:noFill/>
            <a:ln w="38100" algn="ctr">
              <a:noFill/>
              <a:miter lim="800000"/>
              <a:headEnd/>
              <a:tailEnd/>
            </a:ln>
            <a:effectLst/>
          </p:spPr>
          <p:txBody>
            <a:bodyPr wrap="none" lIns="89896" tIns="44948" rIns="89896" bIns="44948">
              <a:spAutoFit/>
            </a:bodyPr>
            <a:lstStyle/>
            <a:p>
              <a:pPr algn="ctr" defTabSz="449660"/>
              <a:r>
                <a:rPr lang="en-US" sz="2382" b="1">
                  <a:latin typeface="Arial" charset="0"/>
                </a:rPr>
                <a:t>…</a:t>
              </a:r>
            </a:p>
          </p:txBody>
        </p:sp>
      </p:grpSp>
      <p:sp>
        <p:nvSpPr>
          <p:cNvPr id="65568" name="Rectangle 32"/>
          <p:cNvSpPr>
            <a:spLocks noChangeArrowheads="1"/>
          </p:cNvSpPr>
          <p:nvPr/>
        </p:nvSpPr>
        <p:spPr bwMode="auto">
          <a:xfrm>
            <a:off x="268941" y="5750019"/>
            <a:ext cx="8740588" cy="839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9896" tIns="44948" rIns="89896" bIns="44948"/>
          <a:lstStyle/>
          <a:p>
            <a:pPr marL="324988" indent="-324988">
              <a:spcBef>
                <a:spcPts val="794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Arial" charset="0"/>
              </a:rPr>
              <a:t>Economist: Just an extensive-form game </a:t>
            </a:r>
            <a:r>
              <a:rPr lang="is-IS" b="1" dirty="0">
                <a:solidFill>
                  <a:srgbClr val="000000"/>
                </a:solidFill>
                <a:latin typeface="Arial" charset="0"/>
              </a:rPr>
              <a:t>…</a:t>
            </a:r>
            <a:endParaRPr lang="en-US" b="1" dirty="0">
              <a:solidFill>
                <a:srgbClr val="000000"/>
              </a:solidFill>
              <a:latin typeface="Arial" charset="0"/>
            </a:endParaRPr>
          </a:p>
          <a:p>
            <a:pPr marL="324988" indent="-324988">
              <a:spcBef>
                <a:spcPts val="794"/>
              </a:spcBef>
              <a:buClr>
                <a:srgbClr val="000000"/>
              </a:buClr>
              <a:buSzPct val="100000"/>
              <a:buFont typeface="Arial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Arial" charset="0"/>
              </a:rPr>
              <a:t>Computer scientist: </a:t>
            </a:r>
            <a:r>
              <a:rPr lang="en-US" b="1" dirty="0">
                <a:solidFill>
                  <a:schemeClr val="tx2"/>
                </a:solidFill>
                <a:latin typeface="Arial" charset="0"/>
              </a:rPr>
              <a:t>Infinite-size game</a:t>
            </a:r>
            <a:r>
              <a:rPr lang="en-US" b="1" dirty="0">
                <a:solidFill>
                  <a:srgbClr val="000000"/>
                </a:solidFill>
                <a:latin typeface="Arial" charset="0"/>
              </a:rPr>
              <a:t>!  Representation matters</a:t>
            </a:r>
            <a:endParaRPr lang="en-US" sz="3600" b="1" dirty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10</a:t>
            </a:fld>
            <a:endParaRPr lang="en-US"/>
          </a:p>
        </p:txBody>
      </p:sp>
      <p:sp>
        <p:nvSpPr>
          <p:cNvPr id="36" name="TextBox 35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</p:spTree>
    <p:extLst>
      <p:ext uri="{BB962C8B-B14F-4D97-AF65-F5344CB8AC3E}">
        <p14:creationId xmlns:p14="http://schemas.microsoft.com/office/powerpoint/2010/main" val="10729572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551" grpId="0"/>
      <p:bldP spid="6556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</a:t>
            </a:r>
            <a:r>
              <a:rPr lang="en-US" dirty="0" err="1"/>
              <a:t>tO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752600"/>
            <a:ext cx="7996989" cy="43735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Special case: 2-player zero-sum normal-form games</a:t>
            </a:r>
          </a:p>
          <a:p>
            <a:r>
              <a:rPr lang="en-US" dirty="0"/>
              <a:t>Recall: Row player plays Minimax strategy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Minimizes the maximum expected utility to the Col</a:t>
            </a:r>
          </a:p>
          <a:p>
            <a:pPr marL="342900" indent="-342900">
              <a:buFont typeface="Arial" charset="0"/>
              <a:buChar char="•"/>
            </a:pPr>
            <a:r>
              <a:rPr lang="en-US" altLang="en-US" dirty="0"/>
              <a:t>Minimax utility: </a:t>
            </a:r>
            <a:r>
              <a:rPr lang="en-US" altLang="en-US" dirty="0">
                <a:ea typeface="Arial" charset="0"/>
                <a:cs typeface="Arial" charset="0"/>
              </a:rPr>
              <a:t>min</a:t>
            </a:r>
            <a:r>
              <a:rPr lang="el-GR" altLang="en-US" i="1" baseline="-25000" dirty="0">
                <a:ea typeface="Arial" charset="0"/>
                <a:cs typeface="Arial" charset="0"/>
              </a:rPr>
              <a:t>σ</a:t>
            </a:r>
            <a:r>
              <a:rPr lang="en-US" altLang="en-US" i="1" baseline="-40000" dirty="0">
                <a:ea typeface="Arial" charset="0"/>
                <a:cs typeface="Arial" charset="0"/>
              </a:rPr>
              <a:t>-</a:t>
            </a:r>
            <a:r>
              <a:rPr lang="en-US" altLang="en-US" i="1" baseline="-40000" dirty="0" err="1">
                <a:ea typeface="Arial" charset="0"/>
                <a:cs typeface="Arial" charset="0"/>
              </a:rPr>
              <a:t>i</a:t>
            </a:r>
            <a:r>
              <a:rPr lang="en-US" altLang="en-US" baseline="-40000" dirty="0">
                <a:ea typeface="Arial" charset="0"/>
                <a:cs typeface="Arial" charset="0"/>
              </a:rPr>
              <a:t> </a:t>
            </a:r>
            <a:r>
              <a:rPr lang="en-US" altLang="en-US" dirty="0" err="1">
                <a:ea typeface="Arial" charset="0"/>
                <a:cs typeface="Arial" charset="0"/>
              </a:rPr>
              <a:t>max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s</a:t>
            </a:r>
            <a:r>
              <a:rPr lang="en-US" altLang="en-US" i="1" baseline="-40000" dirty="0" err="1">
                <a:ea typeface="Arial" charset="0"/>
                <a:cs typeface="Arial" charset="0"/>
              </a:rPr>
              <a:t>i</a:t>
            </a:r>
            <a:r>
              <a:rPr lang="en-US" altLang="en-US" baseline="-40000" dirty="0">
                <a:ea typeface="Arial" charset="0"/>
                <a:cs typeface="Arial" charset="0"/>
              </a:rPr>
              <a:t> </a:t>
            </a:r>
            <a:r>
              <a:rPr lang="en-US" altLang="en-US" i="1" dirty="0" err="1">
                <a:ea typeface="Arial" charset="0"/>
                <a:cs typeface="Arial" charset="0"/>
              </a:rPr>
              <a:t>u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n-US" altLang="en-US" i="1" dirty="0" err="1">
                <a:ea typeface="Arial" charset="0"/>
                <a:cs typeface="Arial" charset="0"/>
              </a:rPr>
              <a:t>s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, </a:t>
            </a:r>
            <a:r>
              <a:rPr lang="el-GR" altLang="en-US" i="1" dirty="0">
                <a:ea typeface="Arial" charset="0"/>
                <a:cs typeface="Arial" charset="0"/>
              </a:rPr>
              <a:t>σ</a:t>
            </a:r>
            <a:r>
              <a:rPr lang="en-US" altLang="en-US" i="1" baseline="-25000" dirty="0">
                <a:ea typeface="Arial" charset="0"/>
                <a:cs typeface="Arial" charset="0"/>
              </a:rPr>
              <a:t>-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)</a:t>
            </a:r>
            <a:endParaRPr lang="en-US" dirty="0"/>
          </a:p>
          <a:p>
            <a:r>
              <a:rPr lang="en-US" dirty="0">
                <a:solidFill>
                  <a:schemeClr val="tx2"/>
                </a:solidFill>
              </a:rPr>
              <a:t>Doesn’t matter who commits to what, when</a:t>
            </a:r>
          </a:p>
          <a:p>
            <a:br>
              <a:rPr lang="en-US" dirty="0"/>
            </a:br>
            <a:r>
              <a:rPr lang="en-US" dirty="0"/>
              <a:t>Minimax strategies	= Nash Equilibrium </a:t>
            </a:r>
          </a:p>
          <a:p>
            <a:r>
              <a:rPr lang="en-US" dirty="0"/>
              <a:t>			= </a:t>
            </a:r>
            <a:r>
              <a:rPr lang="en-US" dirty="0" err="1">
                <a:solidFill>
                  <a:schemeClr val="tx2"/>
                </a:solidFill>
              </a:rPr>
              <a:t>Stackelberg</a:t>
            </a:r>
            <a:r>
              <a:rPr lang="en-US" dirty="0">
                <a:solidFill>
                  <a:schemeClr val="tx2"/>
                </a:solidFill>
              </a:rPr>
              <a:t> Equilibrium</a:t>
            </a:r>
          </a:p>
          <a:p>
            <a:r>
              <a:rPr lang="en-US" dirty="0">
                <a:solidFill>
                  <a:schemeClr val="tx2"/>
                </a:solidFill>
              </a:rPr>
              <a:t>			</a:t>
            </a:r>
            <a:r>
              <a:rPr lang="en-US" dirty="0"/>
              <a:t>(not the case for general games)</a:t>
            </a:r>
          </a:p>
          <a:p>
            <a:br>
              <a:rPr lang="en-US" dirty="0"/>
            </a:br>
            <a:r>
              <a:rPr lang="en-US" dirty="0"/>
              <a:t>Polynomial time computation via LP – earlier lectures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11</a:t>
            </a:fld>
            <a:endParaRPr lang="en-US"/>
          </a:p>
        </p:txBody>
      </p:sp>
      <p:sp>
        <p:nvSpPr>
          <p:cNvPr id="5" name="Explosion 1 4"/>
          <p:cNvSpPr/>
          <p:nvPr/>
        </p:nvSpPr>
        <p:spPr>
          <a:xfrm>
            <a:off x="7469521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2-P Z-S</a:t>
            </a:r>
          </a:p>
        </p:txBody>
      </p:sp>
    </p:spTree>
    <p:extLst>
      <p:ext uri="{BB962C8B-B14F-4D97-AF65-F5344CB8AC3E}">
        <p14:creationId xmlns:p14="http://schemas.microsoft.com/office/powerpoint/2010/main" val="1086997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58C889-7C80-034B-A305-E13BE3106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Strong </a:t>
            </a:r>
            <a:r>
              <a:rPr lang="en-US" dirty="0" err="1"/>
              <a:t>Stackelberg</a:t>
            </a:r>
            <a:r>
              <a:rPr lang="en-US" dirty="0"/>
              <a:t> Equilibrium (SSE): follower breaks ties in favor of the </a:t>
            </a:r>
            <a:r>
              <a:rPr lang="en-US" dirty="0">
                <a:solidFill>
                  <a:schemeClr val="tx2"/>
                </a:solidFill>
              </a:rPr>
              <a:t>leader</a:t>
            </a:r>
          </a:p>
          <a:p>
            <a:r>
              <a:rPr lang="en-US" dirty="0"/>
              <a:t>Theorem [</a:t>
            </a:r>
            <a:r>
              <a:rPr lang="en-US" dirty="0" err="1"/>
              <a:t>Conitzer</a:t>
            </a:r>
            <a:r>
              <a:rPr lang="en-US" dirty="0"/>
              <a:t> &amp; </a:t>
            </a:r>
            <a:r>
              <a:rPr lang="en-US" dirty="0" err="1"/>
              <a:t>Sandholm</a:t>
            </a:r>
            <a:r>
              <a:rPr lang="en-US" dirty="0"/>
              <a:t>]: In 2-player, general-sum normal-form games, an SSE can be found in polytime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?????????????</a:t>
            </a:r>
          </a:p>
          <a:p>
            <a:r>
              <a:rPr lang="en-US" dirty="0"/>
              <a:t>Idea: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Iterate over every </a:t>
            </a:r>
            <a:r>
              <a:rPr lang="en-US" dirty="0">
                <a:solidFill>
                  <a:schemeClr val="accent3"/>
                </a:solidFill>
              </a:rPr>
              <a:t>follower</a:t>
            </a:r>
            <a:r>
              <a:rPr lang="en-US" dirty="0"/>
              <a:t> pure strategy aka column </a:t>
            </a:r>
            <a:r>
              <a:rPr lang="en-US" dirty="0">
                <a:solidFill>
                  <a:schemeClr val="accent3"/>
                </a:solidFill>
              </a:rPr>
              <a:t>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Compute a mixed strategy </a:t>
            </a:r>
            <a:r>
              <a:rPr lang="en-US" dirty="0">
                <a:solidFill>
                  <a:schemeClr val="tx2"/>
                </a:solidFill>
              </a:rPr>
              <a:t>r</a:t>
            </a:r>
            <a:r>
              <a:rPr lang="en-US" dirty="0"/>
              <a:t> for </a:t>
            </a:r>
            <a:r>
              <a:rPr lang="en-US" dirty="0">
                <a:solidFill>
                  <a:schemeClr val="tx2"/>
                </a:solidFill>
              </a:rPr>
              <a:t>leader</a:t>
            </a:r>
            <a:r>
              <a:rPr lang="en-US" dirty="0"/>
              <a:t> such that playing pure strategy </a:t>
            </a:r>
            <a:r>
              <a:rPr lang="en-US" dirty="0">
                <a:solidFill>
                  <a:schemeClr val="accent3"/>
                </a:solidFill>
              </a:rPr>
              <a:t>c</a:t>
            </a:r>
            <a:r>
              <a:rPr lang="en-US" dirty="0"/>
              <a:t> is a best response for </a:t>
            </a:r>
            <a:r>
              <a:rPr lang="en-US" dirty="0">
                <a:solidFill>
                  <a:schemeClr val="accent3"/>
                </a:solidFill>
              </a:rPr>
              <a:t>follower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Choose </a:t>
            </a:r>
            <a:r>
              <a:rPr lang="en-US" dirty="0">
                <a:solidFill>
                  <a:schemeClr val="tx2"/>
                </a:solidFill>
              </a:rPr>
              <a:t>r*</a:t>
            </a:r>
            <a:r>
              <a:rPr lang="en-US" dirty="0"/>
              <a:t>, the best (aka highest value for </a:t>
            </a:r>
            <a:r>
              <a:rPr lang="en-US" dirty="0">
                <a:solidFill>
                  <a:schemeClr val="tx2"/>
                </a:solidFill>
              </a:rPr>
              <a:t>leader</a:t>
            </a:r>
            <a:r>
              <a:rPr lang="en-US" dirty="0"/>
              <a:t>) mixed strategy amongst those strategies!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6476822"/>
            <a:ext cx="7956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[</a:t>
            </a:r>
            <a:r>
              <a:rPr lang="en-US" i="1" dirty="0" err="1"/>
              <a:t>Conitzer</a:t>
            </a:r>
            <a:r>
              <a:rPr lang="en-US" i="1" dirty="0"/>
              <a:t> &amp; </a:t>
            </a:r>
            <a:r>
              <a:rPr lang="en-US" i="1" dirty="0" err="1"/>
              <a:t>Sandholm</a:t>
            </a:r>
            <a:r>
              <a:rPr lang="en-US" i="1" dirty="0"/>
              <a:t>, Computing the optimal strategy to commit to, EC-06]</a:t>
            </a:r>
          </a:p>
        </p:txBody>
      </p:sp>
      <p:sp>
        <p:nvSpPr>
          <p:cNvPr id="15" name="Explosion 1 14"/>
          <p:cNvSpPr/>
          <p:nvPr/>
        </p:nvSpPr>
        <p:spPr>
          <a:xfrm>
            <a:off x="7469521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2-P G-S</a:t>
            </a:r>
          </a:p>
        </p:txBody>
      </p:sp>
    </p:spTree>
    <p:extLst>
      <p:ext uri="{BB962C8B-B14F-4D97-AF65-F5344CB8AC3E}">
        <p14:creationId xmlns:p14="http://schemas.microsoft.com/office/powerpoint/2010/main" val="31653315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840705"/>
          </a:xfrm>
        </p:spPr>
        <p:txBody>
          <a:bodyPr>
            <a:normAutofit/>
          </a:bodyPr>
          <a:lstStyle/>
          <a:p>
            <a:r>
              <a:rPr lang="en-US" sz="2400" dirty="0"/>
              <a:t>Separate LP for every column </a:t>
            </a:r>
            <a:r>
              <a:rPr lang="en-US" sz="2400" dirty="0">
                <a:solidFill>
                  <a:schemeClr val="accent3"/>
                </a:solidFill>
              </a:rPr>
              <a:t>c*</a:t>
            </a:r>
            <a:r>
              <a:rPr lang="en-US" sz="2400" dirty="0"/>
              <a:t>:</a:t>
            </a:r>
          </a:p>
          <a:p>
            <a:r>
              <a:rPr lang="en-US" sz="2400" dirty="0"/>
              <a:t>	</a:t>
            </a:r>
          </a:p>
          <a:p>
            <a:r>
              <a:rPr lang="en-US" sz="2400" dirty="0"/>
              <a:t>	</a:t>
            </a:r>
            <a:r>
              <a:rPr lang="en-US" sz="2400" i="1" dirty="0"/>
              <a:t>maximize</a:t>
            </a:r>
            <a:r>
              <a:rPr lang="en-US" sz="2400" dirty="0"/>
              <a:t> 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u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>
                <a:solidFill>
                  <a:schemeClr val="tx2"/>
                </a:solidFill>
              </a:rPr>
              <a:t>(r,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c*</a:t>
            </a:r>
            <a:r>
              <a:rPr lang="en-US" sz="2400" dirty="0">
                <a:solidFill>
                  <a:schemeClr val="tx2"/>
                </a:solidFill>
              </a:rPr>
              <a:t>)</a:t>
            </a:r>
          </a:p>
          <a:p>
            <a:r>
              <a:rPr lang="en-US" sz="2400" dirty="0"/>
              <a:t>	</a:t>
            </a:r>
            <a:r>
              <a:rPr lang="en-US" sz="2400" i="1" dirty="0" err="1"/>
              <a:t>s.t.</a:t>
            </a:r>
            <a:endParaRPr lang="en-US" sz="2400" i="1" dirty="0"/>
          </a:p>
          <a:p>
            <a:r>
              <a:rPr lang="en-US" sz="2400" dirty="0"/>
              <a:t>	</a:t>
            </a:r>
            <a:r>
              <a:rPr lang="en-US" sz="2400" i="1" dirty="0"/>
              <a:t>for all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</a:t>
            </a:r>
            <a:r>
              <a:rPr lang="en-US" sz="2400" dirty="0"/>
              <a:t>, 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accent3"/>
                </a:solidFill>
              </a:rPr>
              <a:t>u</a:t>
            </a:r>
            <a:r>
              <a:rPr lang="en-US" sz="2400" baseline="-25000" dirty="0" err="1">
                <a:solidFill>
                  <a:schemeClr val="accent3"/>
                </a:solidFill>
              </a:rPr>
              <a:t>C</a:t>
            </a:r>
            <a:r>
              <a:rPr lang="en-US" sz="2400" dirty="0">
                <a:solidFill>
                  <a:schemeClr val="accent3"/>
                </a:solidFill>
              </a:rPr>
              <a:t>(</a:t>
            </a:r>
            <a:r>
              <a:rPr lang="en-US" sz="2400" dirty="0">
                <a:solidFill>
                  <a:schemeClr val="tx2"/>
                </a:solidFill>
              </a:rPr>
              <a:t>r</a:t>
            </a:r>
            <a:r>
              <a:rPr lang="en-US" sz="2400" dirty="0">
                <a:solidFill>
                  <a:schemeClr val="accent3"/>
                </a:solidFill>
              </a:rPr>
              <a:t>,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c*)</a:t>
            </a:r>
            <a:r>
              <a:rPr lang="en-US" sz="2400" dirty="0"/>
              <a:t> </a:t>
            </a:r>
            <a:r>
              <a:rPr lang="el-GR" sz="2400" dirty="0"/>
              <a:t>≥</a:t>
            </a:r>
            <a:r>
              <a:rPr lang="en-US" sz="2400" dirty="0"/>
              <a:t> 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accent3"/>
                </a:solidFill>
              </a:rPr>
              <a:t>u</a:t>
            </a:r>
            <a:r>
              <a:rPr lang="en-US" sz="2400" baseline="-25000" dirty="0" err="1">
                <a:solidFill>
                  <a:schemeClr val="accent3"/>
                </a:solidFill>
              </a:rPr>
              <a:t>C</a:t>
            </a:r>
            <a:r>
              <a:rPr lang="en-US" sz="2400" dirty="0">
                <a:solidFill>
                  <a:schemeClr val="accent3"/>
                </a:solidFill>
              </a:rPr>
              <a:t>(</a:t>
            </a:r>
            <a:r>
              <a:rPr lang="en-US" sz="2400" dirty="0">
                <a:solidFill>
                  <a:schemeClr val="tx2"/>
                </a:solidFill>
              </a:rPr>
              <a:t>r</a:t>
            </a:r>
            <a:r>
              <a:rPr lang="en-US" sz="2400" dirty="0">
                <a:solidFill>
                  <a:schemeClr val="accent3"/>
                </a:solidFill>
              </a:rPr>
              <a:t>,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accent3"/>
                </a:solidFill>
              </a:rPr>
              <a:t>c)</a:t>
            </a:r>
          </a:p>
          <a:p>
            <a:r>
              <a:rPr lang="en-US" sz="2400" dirty="0"/>
              <a:t>	</a:t>
            </a:r>
            <a:r>
              <a:rPr lang="el-GR" sz="2400" dirty="0"/>
              <a:t>Σ</a:t>
            </a:r>
            <a:r>
              <a:rPr lang="en-US" sz="2400" baseline="-250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= 1</a:t>
            </a:r>
          </a:p>
          <a:p>
            <a:r>
              <a:rPr lang="en-US" sz="2400" dirty="0"/>
              <a:t>	</a:t>
            </a:r>
            <a:r>
              <a:rPr lang="en-US" sz="2400" i="1" dirty="0"/>
              <a:t>for all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tx2"/>
                </a:solidFill>
              </a:rPr>
              <a:t>r</a:t>
            </a:r>
            <a:r>
              <a:rPr lang="en-US" sz="2400" dirty="0"/>
              <a:t>, </a:t>
            </a:r>
            <a:r>
              <a:rPr lang="en-US" sz="2400" dirty="0" err="1">
                <a:solidFill>
                  <a:schemeClr val="tx2"/>
                </a:solidFill>
              </a:rPr>
              <a:t>p</a:t>
            </a:r>
            <a:r>
              <a:rPr lang="en-US" sz="2400" baseline="-25000" dirty="0" err="1">
                <a:solidFill>
                  <a:schemeClr val="tx2"/>
                </a:solidFill>
              </a:rPr>
              <a:t>r</a:t>
            </a:r>
            <a:r>
              <a:rPr lang="en-US" sz="2400" dirty="0"/>
              <a:t> </a:t>
            </a:r>
            <a:r>
              <a:rPr lang="en-US" sz="2400" u="sng" dirty="0"/>
              <a:t>&gt;</a:t>
            </a:r>
            <a:r>
              <a:rPr lang="en-US" sz="2400" dirty="0"/>
              <a:t> 0</a:t>
            </a:r>
          </a:p>
          <a:p>
            <a:endParaRPr lang="en-US" sz="2400" dirty="0"/>
          </a:p>
          <a:p>
            <a:r>
              <a:rPr lang="en-US" sz="2400" dirty="0"/>
              <a:t>Choose strategy from LP with highest objective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4895909" y="2820378"/>
            <a:ext cx="1546412" cy="389445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Row utility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609003" y="4481293"/>
            <a:ext cx="2753108" cy="68811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/>
              <a:t>Distributional constraints</a:t>
            </a:r>
            <a:endParaRPr lang="en-US" sz="1941" dirty="0"/>
          </a:p>
        </p:txBody>
      </p:sp>
      <p:sp>
        <p:nvSpPr>
          <p:cNvPr id="14" name="TextBox 13"/>
          <p:cNvSpPr txBox="1"/>
          <p:nvPr/>
        </p:nvSpPr>
        <p:spPr>
          <a:xfrm>
            <a:off x="6687081" y="3886058"/>
            <a:ext cx="2218765" cy="60488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Column optimality </a:t>
            </a:r>
            <a:r>
              <a:rPr lang="en-US" sz="1400" dirty="0"/>
              <a:t>aka Col best response</a:t>
            </a:r>
            <a:endParaRPr lang="en-US" sz="1941" dirty="0"/>
          </a:p>
        </p:txBody>
      </p:sp>
      <p:sp>
        <p:nvSpPr>
          <p:cNvPr id="7" name="TextBox 6"/>
          <p:cNvSpPr txBox="1"/>
          <p:nvPr/>
        </p:nvSpPr>
        <p:spPr>
          <a:xfrm>
            <a:off x="0" y="6476822"/>
            <a:ext cx="7956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[</a:t>
            </a:r>
            <a:r>
              <a:rPr lang="en-US" i="1" dirty="0" err="1"/>
              <a:t>Conitzer</a:t>
            </a:r>
            <a:r>
              <a:rPr lang="en-US" i="1" dirty="0"/>
              <a:t> &amp; </a:t>
            </a:r>
            <a:r>
              <a:rPr lang="en-US" i="1" dirty="0" err="1"/>
              <a:t>Sandholm</a:t>
            </a:r>
            <a:r>
              <a:rPr lang="en-US" i="1" dirty="0"/>
              <a:t>, Computing the optimal strategy to commit to, EC-06]</a:t>
            </a:r>
          </a:p>
        </p:txBody>
      </p:sp>
      <p:sp>
        <p:nvSpPr>
          <p:cNvPr id="15" name="Explosion 1 14"/>
          <p:cNvSpPr/>
          <p:nvPr/>
        </p:nvSpPr>
        <p:spPr>
          <a:xfrm>
            <a:off x="7469521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2-P G-S</a:t>
            </a:r>
          </a:p>
        </p:txBody>
      </p:sp>
    </p:spTree>
    <p:extLst>
      <p:ext uri="{BB962C8B-B14F-4D97-AF65-F5344CB8AC3E}">
        <p14:creationId xmlns:p14="http://schemas.microsoft.com/office/powerpoint/2010/main" val="773022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Example</a:t>
            </a:r>
          </a:p>
        </p:txBody>
      </p:sp>
      <p:graphicFrame>
        <p:nvGraphicFramePr>
          <p:cNvPr id="9" name="Group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582727"/>
              </p:ext>
            </p:extLst>
          </p:nvPr>
        </p:nvGraphicFramePr>
        <p:xfrm>
          <a:off x="3352800" y="1747654"/>
          <a:ext cx="2486305" cy="1780532"/>
        </p:xfrm>
        <a:graphic>
          <a:graphicData uri="http://schemas.openxmlformats.org/drawingml/2006/table">
            <a:tbl>
              <a:tblPr/>
              <a:tblGrid>
                <a:gridCol w="1243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CC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66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, </a:t>
                      </a: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134471" y="3455894"/>
            <a:ext cx="3751729" cy="548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89894" tIns="44788" rIns="89894" bIns="44788" numCol="1" anchor="t" anchorCtr="0" compatLnSpc="1">
            <a:prstTxWarp prst="textNoShape">
              <a:avLst/>
            </a:prstTxWarp>
          </a:bodyPr>
          <a:lstStyle/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i="1" kern="0" dirty="0"/>
              <a:t>maximize</a:t>
            </a:r>
            <a:r>
              <a:rPr lang="en-US" sz="2471" kern="0" dirty="0"/>
              <a:t> 1x + 0y</a:t>
            </a:r>
          </a:p>
          <a:p>
            <a:pPr marL="324988" indent="-324988" algn="ctr" defTabSz="403433" fontAlgn="base">
              <a:lnSpc>
                <a:spcPct val="124000"/>
              </a:lnSpc>
              <a:spcBef>
                <a:spcPts val="794"/>
              </a:spcBef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r>
              <a:rPr lang="en-US" sz="2471" i="1" kern="0" dirty="0" err="1"/>
              <a:t>s.t.</a:t>
            </a:r>
            <a:endParaRPr lang="en-US" sz="2471" i="1" kern="0" dirty="0"/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y ≥ </a:t>
            </a: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y 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+ y = 1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≥ 0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y ≥ 0</a:t>
            </a: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5378824" y="3455894"/>
            <a:ext cx="3572671" cy="5486400"/>
          </a:xfrm>
          <a:prstGeom prst="rect">
            <a:avLst/>
          </a:prstGeom>
          <a:noFill/>
          <a:ln w="9525">
            <a:noFill/>
            <a:round/>
            <a:headEnd/>
            <a:tailEnd/>
          </a:ln>
        </p:spPr>
        <p:txBody>
          <a:bodyPr vert="horz" wrap="square" lIns="89894" tIns="44788" rIns="89894" bIns="44788" numCol="1" anchor="t" anchorCtr="0" compatLnSpc="1">
            <a:prstTxWarp prst="textNoShape">
              <a:avLst/>
            </a:prstTxWarp>
          </a:bodyPr>
          <a:lstStyle/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i="1" kern="0" dirty="0"/>
              <a:t>maximize</a:t>
            </a:r>
            <a:r>
              <a:rPr lang="en-US" sz="2471" kern="0" dirty="0"/>
              <a:t> </a:t>
            </a:r>
            <a:r>
              <a:rPr lang="en-US" sz="2471" kern="0" dirty="0">
                <a:solidFill>
                  <a:srgbClr val="006600"/>
                </a:solidFill>
              </a:rPr>
              <a:t>3</a:t>
            </a:r>
            <a:r>
              <a:rPr lang="en-US" sz="2471" kern="0" dirty="0"/>
              <a:t>x + </a:t>
            </a:r>
            <a:r>
              <a:rPr lang="en-US" sz="2471" kern="0" dirty="0">
                <a:solidFill>
                  <a:srgbClr val="006600"/>
                </a:solidFill>
              </a:rPr>
              <a:t>2</a:t>
            </a:r>
            <a:r>
              <a:rPr lang="en-US" sz="2471" kern="0" dirty="0"/>
              <a:t>y</a:t>
            </a:r>
          </a:p>
          <a:p>
            <a:pPr marL="324988" indent="-324988" algn="ctr" defTabSz="403433" fontAlgn="base">
              <a:lnSpc>
                <a:spcPct val="124000"/>
              </a:lnSpc>
              <a:spcBef>
                <a:spcPts val="794"/>
              </a:spcBef>
              <a:spcAft>
                <a:spcPct val="0"/>
              </a:spcAft>
              <a:buClr>
                <a:srgbClr val="000000"/>
              </a:buClr>
              <a:buSzPct val="100000"/>
              <a:defRPr/>
            </a:pPr>
            <a:r>
              <a:rPr lang="en-US" sz="2471" i="1" kern="0" dirty="0" err="1"/>
              <a:t>s.t.</a:t>
            </a:r>
            <a:endParaRPr lang="en-US" sz="2471" i="1" kern="0" dirty="0"/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C00000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y ≥ </a:t>
            </a: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1</a:t>
            </a:r>
            <a:r>
              <a:rPr lang="en-US" sz="2471" kern="0" dirty="0">
                <a:cs typeface="Arial" charset="0"/>
              </a:rPr>
              <a:t>x + </a:t>
            </a:r>
            <a:r>
              <a:rPr lang="en-US" sz="2471" kern="0" dirty="0">
                <a:solidFill>
                  <a:srgbClr val="0000CC"/>
                </a:solidFill>
                <a:cs typeface="Arial" charset="0"/>
              </a:rPr>
              <a:t>0</a:t>
            </a:r>
            <a:r>
              <a:rPr lang="en-US" sz="2471" kern="0" dirty="0">
                <a:cs typeface="Arial" charset="0"/>
              </a:rPr>
              <a:t>y 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+ y = 1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x ≥ 0</a:t>
            </a:r>
          </a:p>
          <a:p>
            <a:pPr marL="324988" indent="-324988" algn="ctr">
              <a:lnSpc>
                <a:spcPct val="124000"/>
              </a:lnSpc>
              <a:spcBef>
                <a:spcPts val="794"/>
              </a:spcBef>
              <a:buClr>
                <a:srgbClr val="000000"/>
              </a:buClr>
              <a:buSzPct val="100000"/>
            </a:pPr>
            <a:r>
              <a:rPr lang="en-US" sz="2471" kern="0" dirty="0">
                <a:cs typeface="Arial" charset="0"/>
              </a:rPr>
              <a:t>y ≥ 0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883309" y="1895563"/>
            <a:ext cx="365806" cy="5269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24" kern="0" dirty="0">
                <a:cs typeface="Arial" charset="0"/>
              </a:rPr>
              <a:t>x</a:t>
            </a:r>
            <a:endParaRPr lang="en-US" sz="2824" dirty="0"/>
          </a:p>
        </p:txBody>
      </p:sp>
      <p:sp>
        <p:nvSpPr>
          <p:cNvPr id="17" name="Rectangle 16"/>
          <p:cNvSpPr/>
          <p:nvPr/>
        </p:nvSpPr>
        <p:spPr>
          <a:xfrm>
            <a:off x="2883309" y="2711317"/>
            <a:ext cx="365806" cy="5269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24" kern="0" dirty="0">
                <a:cs typeface="Arial" charset="0"/>
              </a:rPr>
              <a:t>y</a:t>
            </a:r>
            <a:endParaRPr lang="en-US" sz="2824" dirty="0"/>
          </a:p>
        </p:txBody>
      </p:sp>
      <p:sp>
        <p:nvSpPr>
          <p:cNvPr id="18" name="TextBox 17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</p:spTree>
    <p:extLst>
      <p:ext uri="{BB962C8B-B14F-4D97-AF65-F5344CB8AC3E}">
        <p14:creationId xmlns:p14="http://schemas.microsoft.com/office/powerpoint/2010/main" val="694003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>
            <a:normAutofit/>
          </a:bodyPr>
          <a:lstStyle/>
          <a:p>
            <a:r>
              <a:rPr lang="en-US"/>
              <a:t>Is Commitment always good for the leader?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7316"/>
            <a:ext cx="7620000" cy="4373563"/>
          </a:xfrm>
        </p:spPr>
        <p:txBody>
          <a:bodyPr/>
          <a:lstStyle/>
          <a:p>
            <a:r>
              <a:rPr lang="en-US" dirty="0"/>
              <a:t>Yes, if we allow commitment to mixed strategies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Always weakly better to commit </a:t>
            </a:r>
            <a:r>
              <a:rPr lang="en-US" sz="1400" b="0" dirty="0"/>
              <a:t>[von Stengel &amp; Zamir, 2004]   </a:t>
            </a:r>
            <a:r>
              <a:rPr lang="en-US" dirty="0"/>
              <a:t>??????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If (r*, c) is Nash, then Row can always commit to r* </a:t>
            </a:r>
            <a:r>
              <a:rPr lang="en-US" b="0" dirty="0">
                <a:sym typeface="Wingdings" pitchFamily="2" charset="2"/>
              </a:rPr>
              <a:t> Col will play c*, can achieve value of that equilibrium</a:t>
            </a:r>
            <a:endParaRPr lang="en-US" b="0" dirty="0"/>
          </a:p>
          <a:p>
            <a:r>
              <a:rPr lang="en-US" dirty="0"/>
              <a:t>What about only pure strategies?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2813451"/>
              </p:ext>
            </p:extLst>
          </p:nvPr>
        </p:nvGraphicFramePr>
        <p:xfrm>
          <a:off x="3063958" y="3866846"/>
          <a:ext cx="5325980" cy="2570880"/>
        </p:xfrm>
        <a:graphic>
          <a:graphicData uri="http://schemas.openxmlformats.org/drawingml/2006/table">
            <a:tbl>
              <a:tblPr firstRow="1" firstCol="1">
                <a:tableStyleId>{8EC20E35-A176-4012-BC5E-935CFFF8708E}</a:tableStyleId>
              </a:tblPr>
              <a:tblGrid>
                <a:gridCol w="13314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314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14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14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42720">
                <a:tc>
                  <a:txBody>
                    <a:bodyPr/>
                    <a:lstStyle/>
                    <a:p>
                      <a:pPr algn="ctr"/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Rock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Paper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Scissors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272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Rock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0,0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-1,+1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+1,-1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272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Paper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+1,-1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0,0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-1,+1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72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Scissors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-1,+1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+1,-1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i="0" dirty="0"/>
                        <a:t>0,0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44462" y="3469279"/>
            <a:ext cx="26950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Expected utility to Row by playing mixed Nash:</a:t>
            </a:r>
          </a:p>
          <a:p>
            <a:pPr algn="ctr"/>
            <a:r>
              <a:rPr lang="en-US" dirty="0"/>
              <a:t>???????????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2251" y="4944191"/>
            <a:ext cx="29194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Expected utility to Row by any pure commitment:</a:t>
            </a:r>
          </a:p>
          <a:p>
            <a:pPr algn="ctr"/>
            <a:r>
              <a:rPr lang="en-US" dirty="0"/>
              <a:t>???????????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08589" y="4392609"/>
            <a:ext cx="2566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&lt;1/3,1/3,1/3&gt; ] = 0 </a:t>
            </a:r>
          </a:p>
        </p:txBody>
      </p:sp>
      <p:sp>
        <p:nvSpPr>
          <p:cNvPr id="10" name="Rectangle 9"/>
          <p:cNvSpPr/>
          <p:nvPr/>
        </p:nvSpPr>
        <p:spPr>
          <a:xfrm>
            <a:off x="469123" y="5900266"/>
            <a:ext cx="2045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&lt;1,0,0&gt; ] = -1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9123" y="6165142"/>
            <a:ext cx="2045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&lt;0,1,0&gt; ] = -1 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69123" y="6440933"/>
            <a:ext cx="20457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/>
              <a:t>E</a:t>
            </a:r>
            <a:r>
              <a:rPr lang="en-US" b="1" baseline="-25000" dirty="0"/>
              <a:t>R</a:t>
            </a:r>
            <a:r>
              <a:rPr lang="en-US" b="1" dirty="0"/>
              <a:t>[ &lt;0,0,1&gt; ] = -1 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4259053" y="4436832"/>
            <a:ext cx="4130885" cy="2000894"/>
            <a:chOff x="4259053" y="3906745"/>
            <a:chExt cx="4130885" cy="2000894"/>
          </a:xfrm>
        </p:grpSpPr>
        <p:sp>
          <p:nvSpPr>
            <p:cNvPr id="15" name="Rectangle 14"/>
            <p:cNvSpPr/>
            <p:nvPr/>
          </p:nvSpPr>
          <p:spPr>
            <a:xfrm>
              <a:off x="7074568" y="4627667"/>
              <a:ext cx="1307223" cy="626973"/>
            </a:xfrm>
            <a:prstGeom prst="rect">
              <a:avLst/>
            </a:prstGeom>
            <a:solidFill>
              <a:schemeClr val="tx2">
                <a:alpha val="42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259053" y="3906745"/>
              <a:ext cx="4122738" cy="720922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267200" y="5254640"/>
              <a:ext cx="4122738" cy="65299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70716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Bayesian games: player </a:t>
            </a:r>
            <a:r>
              <a:rPr lang="en-US" i="1" dirty="0" err="1"/>
              <a:t>i</a:t>
            </a:r>
            <a:r>
              <a:rPr lang="en-US" dirty="0"/>
              <a:t> draws type 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i="1" baseline="-25000" dirty="0" err="1"/>
              <a:t>i</a:t>
            </a:r>
            <a:r>
              <a:rPr lang="en-US" altLang="en-US" dirty="0"/>
              <a:t> from 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endParaRPr lang="en-US" dirty="0"/>
          </a:p>
          <a:p>
            <a:r>
              <a:rPr lang="en-US" dirty="0"/>
              <a:t>Special case: </a:t>
            </a:r>
            <a:r>
              <a:rPr lang="en-US" dirty="0">
                <a:solidFill>
                  <a:schemeClr val="tx2"/>
                </a:solidFill>
              </a:rPr>
              <a:t>follower has only one type</a:t>
            </a:r>
            <a:r>
              <a:rPr lang="en-US" dirty="0"/>
              <a:t>, leader has type 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endParaRPr lang="en-US" dirty="0"/>
          </a:p>
          <a:p>
            <a:br>
              <a:rPr lang="en-US" dirty="0"/>
            </a:br>
            <a:r>
              <a:rPr lang="en-US" dirty="0"/>
              <a:t>Like before, solve a separate LP for every column c*:</a:t>
            </a:r>
          </a:p>
          <a:p>
            <a:endParaRPr lang="en-US" dirty="0"/>
          </a:p>
          <a:p>
            <a:r>
              <a:rPr lang="en-US" dirty="0"/>
              <a:t>	</a:t>
            </a:r>
            <a:r>
              <a:rPr lang="en-US" i="1" dirty="0"/>
              <a:t>maximize</a:t>
            </a:r>
            <a:r>
              <a:rPr lang="en-US" dirty="0"/>
              <a:t> </a:t>
            </a:r>
            <a:r>
              <a:rPr lang="el-GR" dirty="0" err="1"/>
              <a:t>Σ</a:t>
            </a:r>
            <a:r>
              <a:rPr lang="el-GR" altLang="en-US" i="1" baseline="-25000" dirty="0" err="1">
                <a:ea typeface="Times New Roman" charset="0"/>
                <a:cs typeface="Times New Roman" charset="0"/>
              </a:rPr>
              <a:t>θ</a:t>
            </a:r>
            <a:r>
              <a:rPr lang="en-US" baseline="-25000" dirty="0"/>
              <a:t> </a:t>
            </a:r>
            <a:r>
              <a:rPr lang="el-GR" altLang="en-US" dirty="0">
                <a:ea typeface="Arial" charset="0"/>
                <a:cs typeface="Arial" charset="0"/>
              </a:rPr>
              <a:t>π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dirty="0"/>
              <a:t>)</a:t>
            </a:r>
            <a:r>
              <a:rPr lang="en-US" baseline="-25000" dirty="0"/>
              <a:t> 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dirty="0" err="1"/>
              <a:t>u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(r, c*)</a:t>
            </a:r>
          </a:p>
          <a:p>
            <a:r>
              <a:rPr lang="en-US" dirty="0"/>
              <a:t>	</a:t>
            </a:r>
            <a:r>
              <a:rPr lang="en-US" i="1" dirty="0" err="1"/>
              <a:t>s.t.</a:t>
            </a:r>
            <a:endParaRPr lang="en-US" i="1" dirty="0"/>
          </a:p>
          <a:p>
            <a:r>
              <a:rPr lang="en-US" dirty="0"/>
              <a:t>	</a:t>
            </a:r>
            <a:r>
              <a:rPr lang="en-US" i="1" dirty="0"/>
              <a:t>for all</a:t>
            </a:r>
            <a:r>
              <a:rPr lang="en-US" dirty="0"/>
              <a:t> c, </a:t>
            </a:r>
            <a:r>
              <a:rPr lang="el-GR" dirty="0" err="1"/>
              <a:t>Σ</a:t>
            </a:r>
            <a:r>
              <a:rPr lang="el-GR" altLang="en-US" i="1" baseline="-25000" dirty="0" err="1">
                <a:ea typeface="Times New Roman" charset="0"/>
                <a:cs typeface="Times New Roman" charset="0"/>
              </a:rPr>
              <a:t>θ</a:t>
            </a:r>
            <a:r>
              <a:rPr lang="en-US" baseline="-25000" dirty="0"/>
              <a:t> </a:t>
            </a:r>
            <a:r>
              <a:rPr lang="el-GR" altLang="en-US" dirty="0">
                <a:ea typeface="Arial" charset="0"/>
                <a:cs typeface="Arial" charset="0"/>
              </a:rPr>
              <a:t>π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dirty="0"/>
              <a:t>)</a:t>
            </a:r>
            <a:r>
              <a:rPr lang="en-US" baseline="-25000" dirty="0"/>
              <a:t>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dirty="0" err="1"/>
              <a:t>u</a:t>
            </a:r>
            <a:r>
              <a:rPr lang="en-US" baseline="-25000" dirty="0" err="1"/>
              <a:t>C</a:t>
            </a:r>
            <a:r>
              <a:rPr lang="en-US" dirty="0"/>
              <a:t>(r, c*) </a:t>
            </a:r>
            <a:r>
              <a:rPr lang="el-GR" dirty="0"/>
              <a:t>≥</a:t>
            </a:r>
            <a:r>
              <a:rPr lang="en-US" dirty="0"/>
              <a:t> </a:t>
            </a:r>
            <a:r>
              <a:rPr lang="el-GR" dirty="0" err="1"/>
              <a:t>Σ</a:t>
            </a:r>
            <a:r>
              <a:rPr lang="el-GR" altLang="en-US" i="1" baseline="-25000" dirty="0" err="1">
                <a:ea typeface="Times New Roman" charset="0"/>
                <a:cs typeface="Times New Roman" charset="0"/>
              </a:rPr>
              <a:t>θ</a:t>
            </a:r>
            <a:r>
              <a:rPr lang="en-US" baseline="-25000" dirty="0"/>
              <a:t> </a:t>
            </a:r>
            <a:r>
              <a:rPr lang="el-GR" altLang="en-US" dirty="0">
                <a:ea typeface="Arial" charset="0"/>
                <a:cs typeface="Arial" charset="0"/>
              </a:rPr>
              <a:t>π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dirty="0"/>
              <a:t>)</a:t>
            </a:r>
            <a:r>
              <a:rPr lang="en-US" baseline="-25000" dirty="0"/>
              <a:t>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dirty="0" err="1"/>
              <a:t>u</a:t>
            </a:r>
            <a:r>
              <a:rPr lang="en-US" baseline="-25000" dirty="0" err="1"/>
              <a:t>C</a:t>
            </a:r>
            <a:r>
              <a:rPr lang="en-US" dirty="0"/>
              <a:t>(r, c)</a:t>
            </a:r>
          </a:p>
          <a:p>
            <a:r>
              <a:rPr lang="en-US" dirty="0"/>
              <a:t>	</a:t>
            </a:r>
            <a:r>
              <a:rPr lang="en-US" i="1" dirty="0"/>
              <a:t>for all</a:t>
            </a:r>
            <a:r>
              <a:rPr lang="el-GR" altLang="en-US" i="1" dirty="0">
                <a:ea typeface="Times New Roman" charset="0"/>
                <a:cs typeface="Times New Roman" charset="0"/>
              </a:rPr>
              <a:t> θ</a:t>
            </a:r>
            <a:r>
              <a:rPr lang="en-US" altLang="en-US" i="1" dirty="0">
                <a:ea typeface="Times New Roman" charset="0"/>
                <a:cs typeface="Times New Roman" charset="0"/>
              </a:rPr>
              <a:t>,</a:t>
            </a:r>
            <a:r>
              <a:rPr lang="en-US" dirty="0"/>
              <a:t> </a:t>
            </a:r>
            <a:r>
              <a:rPr lang="el-GR" dirty="0"/>
              <a:t>Σ</a:t>
            </a:r>
            <a:r>
              <a:rPr lang="en-US" baseline="-25000" dirty="0"/>
              <a:t>r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= 1</a:t>
            </a:r>
          </a:p>
          <a:p>
            <a:r>
              <a:rPr lang="en-US" dirty="0"/>
              <a:t>	</a:t>
            </a:r>
            <a:r>
              <a:rPr lang="en-US" i="1" dirty="0"/>
              <a:t>for all</a:t>
            </a:r>
            <a:r>
              <a:rPr lang="en-US" dirty="0"/>
              <a:t> r,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i="1" dirty="0">
                <a:ea typeface="Times New Roman" charset="0"/>
                <a:cs typeface="Times New Roman" charset="0"/>
              </a:rPr>
              <a:t>,</a:t>
            </a:r>
            <a:r>
              <a:rPr lang="en-US" dirty="0"/>
              <a:t> </a:t>
            </a:r>
            <a:r>
              <a:rPr lang="en-US" dirty="0" err="1"/>
              <a:t>p</a:t>
            </a:r>
            <a:r>
              <a:rPr lang="en-US" baseline="-25000" dirty="0" err="1"/>
              <a:t>r</a:t>
            </a:r>
            <a:r>
              <a:rPr lang="en-US" baseline="-25000" dirty="0"/>
              <a:t>,</a:t>
            </a:r>
            <a:r>
              <a:rPr lang="el-GR" altLang="en-US" i="1" baseline="-25000" dirty="0">
                <a:ea typeface="Times New Roman" charset="0"/>
                <a:cs typeface="Times New Roman" charset="0"/>
              </a:rPr>
              <a:t>θ</a:t>
            </a:r>
            <a:r>
              <a:rPr lang="en-US" dirty="0"/>
              <a:t> </a:t>
            </a:r>
            <a:r>
              <a:rPr lang="en-US" u="sng" dirty="0"/>
              <a:t>&gt;</a:t>
            </a:r>
            <a:r>
              <a:rPr lang="en-US" dirty="0"/>
              <a:t> 0</a:t>
            </a:r>
          </a:p>
          <a:p>
            <a:endParaRPr lang="en-US" dirty="0"/>
          </a:p>
          <a:p>
            <a:r>
              <a:rPr lang="en-US" dirty="0"/>
              <a:t>Choose strategy from LP with highest objective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16</a:t>
            </a:fld>
            <a:endParaRPr lang="en-US"/>
          </a:p>
        </p:txBody>
      </p:sp>
      <p:sp>
        <p:nvSpPr>
          <p:cNvPr id="5" name="Explosion 1 4"/>
          <p:cNvSpPr/>
          <p:nvPr/>
        </p:nvSpPr>
        <p:spPr>
          <a:xfrm>
            <a:off x="7469521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Bayesian 2-P G-S</a:t>
            </a:r>
          </a:p>
        </p:txBody>
      </p:sp>
    </p:spTree>
    <p:extLst>
      <p:ext uri="{BB962C8B-B14F-4D97-AF65-F5344CB8AC3E}">
        <p14:creationId xmlns:p14="http://schemas.microsoft.com/office/powerpoint/2010/main" val="2080079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should the leader commit to?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So, we showed </a:t>
            </a:r>
            <a:r>
              <a:rPr lang="en-US" dirty="0">
                <a:solidFill>
                  <a:srgbClr val="00B050"/>
                </a:solidFill>
              </a:rPr>
              <a:t>polynomial-time</a:t>
            </a:r>
            <a:r>
              <a:rPr lang="en-US" dirty="0"/>
              <a:t> methods for: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zero-sum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general-sum, Bayesian with 1-type follower</a:t>
            </a:r>
          </a:p>
          <a:p>
            <a:r>
              <a:rPr lang="en-US" dirty="0"/>
              <a:t>In general, </a:t>
            </a:r>
            <a:r>
              <a:rPr lang="en-US" dirty="0">
                <a:solidFill>
                  <a:schemeClr val="tx2"/>
                </a:solidFill>
              </a:rPr>
              <a:t>NP-hard</a:t>
            </a:r>
            <a:r>
              <a:rPr lang="en-US" dirty="0"/>
              <a:t> to compute: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general-sum, Bayesian with 1-type leader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Arguably more interesting (“I know my own type”)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2-Player, general-sum, Bayesian general</a:t>
            </a:r>
          </a:p>
          <a:p>
            <a:pPr marL="342900" indent="-342900">
              <a:buFont typeface="Arial" charset="0"/>
              <a:buChar char="•"/>
            </a:pPr>
            <a:r>
              <a:rPr lang="en-US" i="1" dirty="0"/>
              <a:t>N</a:t>
            </a:r>
            <a:r>
              <a:rPr lang="en-US" dirty="0"/>
              <a:t>-Player, for </a:t>
            </a:r>
            <a:r>
              <a:rPr lang="en-US" i="1" dirty="0"/>
              <a:t>N</a:t>
            </a:r>
            <a:r>
              <a:rPr lang="en-US" dirty="0"/>
              <a:t> &gt; 2: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player commits, </a:t>
            </a:r>
            <a:r>
              <a:rPr lang="en-US" i="1" dirty="0"/>
              <a:t>N</a:t>
            </a:r>
            <a:r>
              <a:rPr lang="en-US" dirty="0"/>
              <a:t>-1-Player leader-follower game, 2</a:t>
            </a:r>
            <a:r>
              <a:rPr lang="en-US" baseline="30000" dirty="0"/>
              <a:t>nd</a:t>
            </a:r>
            <a:r>
              <a:rPr lang="en-US" dirty="0"/>
              <a:t> player commits, </a:t>
            </a:r>
            <a:r>
              <a:rPr lang="en-US" dirty="0" err="1"/>
              <a:t>recurse</a:t>
            </a:r>
            <a:r>
              <a:rPr lang="en-US" dirty="0"/>
              <a:t> until 2-Player leader-follower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17</a:t>
            </a:fld>
            <a:endParaRPr lang="en-US"/>
          </a:p>
        </p:txBody>
      </p:sp>
      <p:sp>
        <p:nvSpPr>
          <p:cNvPr id="5" name="Explosion 1 4"/>
          <p:cNvSpPr/>
          <p:nvPr/>
        </p:nvSpPr>
        <p:spPr>
          <a:xfrm>
            <a:off x="7469521" y="152718"/>
            <a:ext cx="1415716" cy="1909010"/>
          </a:xfrm>
          <a:prstGeom prst="irregularSeal1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Bayesian N-P G-S</a:t>
            </a:r>
          </a:p>
        </p:txBody>
      </p:sp>
    </p:spTree>
    <p:extLst>
      <p:ext uri="{BB962C8B-B14F-4D97-AF65-F5344CB8AC3E}">
        <p14:creationId xmlns:p14="http://schemas.microsoft.com/office/powerpoint/2010/main" val="1145148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Stackelberg</a:t>
            </a:r>
            <a:r>
              <a:rPr lang="en-US" dirty="0"/>
              <a:t> Security Games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Leader-follower </a:t>
            </a:r>
            <a:r>
              <a:rPr lang="en-US" dirty="0">
                <a:sym typeface="Wingdings"/>
              </a:rPr>
              <a:t> </a:t>
            </a:r>
            <a:r>
              <a:rPr lang="en-US" dirty="0">
                <a:solidFill>
                  <a:schemeClr val="tx2"/>
                </a:solidFill>
                <a:sym typeface="Wingdings"/>
              </a:rPr>
              <a:t>Defender-attacker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Defender is interested in protecting a set of targets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Attacker wants to attack the targets</a:t>
            </a:r>
          </a:p>
          <a:p>
            <a:r>
              <a:rPr lang="en-US" dirty="0">
                <a:sym typeface="Wingdings"/>
              </a:rPr>
              <a:t>The defender is endowed with a set of </a:t>
            </a:r>
            <a:r>
              <a:rPr lang="en-US" dirty="0">
                <a:solidFill>
                  <a:schemeClr val="tx2"/>
                </a:solidFill>
                <a:sym typeface="Wingdings"/>
              </a:rPr>
              <a:t>resources 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Resources protect the targets and prevent attacks</a:t>
            </a:r>
          </a:p>
          <a:p>
            <a:r>
              <a:rPr lang="en-US" dirty="0">
                <a:sym typeface="Wingdings"/>
              </a:rPr>
              <a:t>Utilities: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Defender receives positive utility for preventing attacks, negative utility for “successful” attacks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Attacker: positive utility for successful attacks, negative otherwise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sym typeface="Wingdings"/>
              </a:rPr>
              <a:t>Not necessarily zero-sum</a:t>
            </a:r>
            <a:endParaRPr lang="en-US" b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28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Games:</a:t>
            </a:r>
            <a:br>
              <a:rPr lang="en-US" dirty="0"/>
            </a:br>
            <a:r>
              <a:rPr lang="en-US" dirty="0"/>
              <a:t>A Formal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Defined by a 3-tuple (N, U, M):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N: set of </a:t>
            </a:r>
            <a:r>
              <a:rPr lang="en-US" i="1" dirty="0"/>
              <a:t>n</a:t>
            </a:r>
            <a:r>
              <a:rPr lang="en-US" dirty="0"/>
              <a:t> targets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U: utilities associated with defender and attacker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M: all subsets of targets that can be simultaneously defended by deployments of resources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A schedule S ⊆ 2</a:t>
            </a:r>
            <a:r>
              <a:rPr lang="en-US" baseline="30000" dirty="0"/>
              <a:t>N </a:t>
            </a:r>
            <a:r>
              <a:rPr lang="en-US" dirty="0"/>
              <a:t>is the set of target defended by a single resource </a:t>
            </a:r>
            <a:r>
              <a:rPr lang="en-US" i="1" dirty="0"/>
              <a:t>r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Assignment function A : R </a:t>
            </a:r>
            <a:r>
              <a:rPr lang="en-US" dirty="0">
                <a:sym typeface="Wingdings"/>
              </a:rPr>
              <a:t> 2</a:t>
            </a:r>
            <a:r>
              <a:rPr lang="en-US" baseline="30000" dirty="0">
                <a:sym typeface="Wingdings"/>
              </a:rPr>
              <a:t>S</a:t>
            </a:r>
            <a:r>
              <a:rPr lang="en-US" dirty="0">
                <a:sym typeface="Wingdings"/>
              </a:rPr>
              <a:t> is the set of all schedules a specific resource can support</a:t>
            </a:r>
            <a:endParaRPr lang="en-US" dirty="0"/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Then we have </a:t>
            </a:r>
            <a:r>
              <a:rPr lang="en-US" i="1" dirty="0"/>
              <a:t>m</a:t>
            </a:r>
            <a:r>
              <a:rPr lang="en-US" dirty="0"/>
              <a:t> pure strategies, assigning resources such that the union of their target coverage is in M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Utility </a:t>
            </a:r>
            <a:r>
              <a:rPr lang="en-US" dirty="0" err="1"/>
              <a:t>u</a:t>
            </a:r>
            <a:r>
              <a:rPr lang="en-US" baseline="-25000" dirty="0" err="1"/>
              <a:t>c,d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 and </a:t>
            </a:r>
            <a:r>
              <a:rPr lang="en-US" dirty="0" err="1"/>
              <a:t>u</a:t>
            </a:r>
            <a:r>
              <a:rPr lang="en-US" baseline="-25000" dirty="0" err="1"/>
              <a:t>u,d</a:t>
            </a:r>
            <a:r>
              <a:rPr lang="en-US" dirty="0"/>
              <a:t>(</a:t>
            </a:r>
            <a:r>
              <a:rPr lang="en-US" dirty="0" err="1"/>
              <a:t>i</a:t>
            </a:r>
            <a:r>
              <a:rPr lang="en-US" dirty="0"/>
              <a:t>) for the defender when target </a:t>
            </a:r>
            <a:r>
              <a:rPr lang="en-US" dirty="0" err="1"/>
              <a:t>i</a:t>
            </a:r>
            <a:r>
              <a:rPr lang="en-US" dirty="0"/>
              <a:t> is attacked and is covered or defended, respectively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113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D2A609-A809-5046-ABA3-C39987194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Proposals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B6BEF-A7D0-634E-BF95-D312BAE74A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I’d like you to submit a 1-2 pager covering an initial plan for your course project by the end of next week (Fri March 12).</a:t>
            </a:r>
          </a:p>
          <a:p>
            <a:r>
              <a:rPr lang="en-US" dirty="0"/>
              <a:t>How to submit: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Make a channel on Slack (public or private)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Invite all group members + @John Dickerson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Upload the PDF of your initial course project plan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“@ me”</a:t>
            </a:r>
          </a:p>
          <a:p>
            <a:r>
              <a:rPr lang="en-US" dirty="0"/>
              <a:t>You will get 100% for this if you</a:t>
            </a:r>
            <a:br>
              <a:rPr lang="en-US" dirty="0"/>
            </a:br>
            <a:r>
              <a:rPr lang="en-US" dirty="0"/>
              <a:t>submit something “okay” – this </a:t>
            </a:r>
            <a:br>
              <a:rPr lang="en-US" dirty="0"/>
            </a:br>
            <a:r>
              <a:rPr lang="en-US" dirty="0"/>
              <a:t>is just to kickstart (</a:t>
            </a:r>
            <a:r>
              <a:rPr lang="en-US" dirty="0" err="1"/>
              <a:t>i</a:t>
            </a:r>
            <a:r>
              <a:rPr lang="en-US" dirty="0"/>
              <a:t>) movement</a:t>
            </a:r>
            <a:br>
              <a:rPr lang="en-US" dirty="0"/>
            </a:br>
            <a:r>
              <a:rPr lang="en-US" dirty="0"/>
              <a:t>and (ii) discussion between 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1D93E8-98A9-6244-B2AE-AA2BC364D9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024E20-3181-6343-8E01-FEA4C54836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1270" y="4462116"/>
            <a:ext cx="3810000" cy="21082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136F34-A073-564E-9D31-96034BA37733}"/>
              </a:ext>
            </a:extLst>
          </p:cNvPr>
          <p:cNvCxnSpPr/>
          <p:nvPr/>
        </p:nvCxnSpPr>
        <p:spPr>
          <a:xfrm>
            <a:off x="5791200" y="6324600"/>
            <a:ext cx="747920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1759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20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6476822"/>
            <a:ext cx="85183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[Blum, </a:t>
            </a:r>
            <a:r>
              <a:rPr lang="en-US" i="1" dirty="0" err="1"/>
              <a:t>Haghtalab</a:t>
            </a:r>
            <a:r>
              <a:rPr lang="en-US" i="1" dirty="0"/>
              <a:t>, </a:t>
            </a:r>
            <a:r>
              <a:rPr lang="en-US" i="1" dirty="0" err="1"/>
              <a:t>Procaccia</a:t>
            </a:r>
            <a:r>
              <a:rPr lang="en-US" i="1" dirty="0"/>
              <a:t>, Learning to Play </a:t>
            </a:r>
            <a:r>
              <a:rPr lang="en-US" i="1" dirty="0" err="1"/>
              <a:t>Stackelberg</a:t>
            </a:r>
            <a:r>
              <a:rPr lang="en-US" i="1" dirty="0"/>
              <a:t> Security Games, 2016]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6071937" y="215078"/>
            <a:ext cx="1066800" cy="1758099"/>
            <a:chOff x="6071937" y="215078"/>
            <a:chExt cx="1066800" cy="1758099"/>
          </a:xfrm>
        </p:grpSpPr>
        <p:sp>
          <p:nvSpPr>
            <p:cNvPr id="6" name="Rectangle 5"/>
            <p:cNvSpPr/>
            <p:nvPr/>
          </p:nvSpPr>
          <p:spPr>
            <a:xfrm>
              <a:off x="6280484" y="1395661"/>
              <a:ext cx="649705" cy="577516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R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071937" y="215078"/>
              <a:ext cx="1066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Resources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946231" y="215078"/>
            <a:ext cx="1447799" cy="2496036"/>
            <a:chOff x="6946231" y="215078"/>
            <a:chExt cx="1447799" cy="2496036"/>
          </a:xfrm>
        </p:grpSpPr>
        <p:sp>
          <p:nvSpPr>
            <p:cNvPr id="7" name="Oval 6"/>
            <p:cNvSpPr/>
            <p:nvPr/>
          </p:nvSpPr>
          <p:spPr>
            <a:xfrm>
              <a:off x="7491662" y="657724"/>
              <a:ext cx="737937" cy="737937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1</a:t>
              </a:r>
            </a:p>
          </p:txBody>
        </p:sp>
        <p:sp>
          <p:nvSpPr>
            <p:cNvPr id="8" name="Oval 7"/>
            <p:cNvSpPr/>
            <p:nvPr/>
          </p:nvSpPr>
          <p:spPr>
            <a:xfrm>
              <a:off x="7491662" y="1973177"/>
              <a:ext cx="737937" cy="737937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cxnSp>
          <p:nvCxnSpPr>
            <p:cNvPr id="10" name="Straight Connector 9"/>
            <p:cNvCxnSpPr>
              <a:endCxn id="7" idx="2"/>
            </p:cNvCxnSpPr>
            <p:nvPr/>
          </p:nvCxnSpPr>
          <p:spPr>
            <a:xfrm flipV="1">
              <a:off x="6946231" y="1026693"/>
              <a:ext cx="545431" cy="368968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>
              <a:endCxn id="8" idx="2"/>
            </p:cNvCxnSpPr>
            <p:nvPr/>
          </p:nvCxnSpPr>
          <p:spPr>
            <a:xfrm>
              <a:off x="6946231" y="1973177"/>
              <a:ext cx="545431" cy="368969"/>
            </a:xfrm>
            <a:prstGeom prst="line">
              <a:avLst/>
            </a:prstGeom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7327230" y="215078"/>
              <a:ext cx="10668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/>
                <a:t>Targets</a:t>
              </a:r>
            </a:p>
          </p:txBody>
        </p:sp>
      </p:grpSp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8272299"/>
              </p:ext>
            </p:extLst>
          </p:nvPr>
        </p:nvGraphicFramePr>
        <p:xfrm>
          <a:off x="509336" y="3590701"/>
          <a:ext cx="8009022" cy="1298556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11441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4414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32852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c,d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u,d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c,a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u,a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c,a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u</a:t>
                      </a:r>
                      <a:r>
                        <a:rPr lang="en-US" baseline="-25000" dirty="0" err="1"/>
                        <a:t>u,a</a:t>
                      </a:r>
                      <a:r>
                        <a:rPr lang="en-US" dirty="0"/>
                        <a:t>(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85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+1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+1</a:t>
                      </a:r>
                      <a:endParaRPr lang="en-US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85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-2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+5</a:t>
                      </a:r>
                      <a:endParaRPr lang="en-US" i="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  <a:endParaRPr lang="en-US" i="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+1</a:t>
                      </a:r>
                      <a:endParaRPr lang="en-US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22" name="Group 21"/>
          <p:cNvGrpSpPr/>
          <p:nvPr/>
        </p:nvGrpSpPr>
        <p:grpSpPr>
          <a:xfrm>
            <a:off x="509336" y="3087571"/>
            <a:ext cx="7720263" cy="369332"/>
            <a:chOff x="509336" y="3087571"/>
            <a:chExt cx="7720263" cy="369332"/>
          </a:xfrm>
        </p:grpSpPr>
        <p:sp>
          <p:nvSpPr>
            <p:cNvPr id="18" name="TextBox 17"/>
            <p:cNvSpPr txBox="1"/>
            <p:nvPr/>
          </p:nvSpPr>
          <p:spPr>
            <a:xfrm>
              <a:off x="509336" y="3087571"/>
              <a:ext cx="1126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Targets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225841" y="3087571"/>
              <a:ext cx="11269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Defender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168942" y="3087571"/>
              <a:ext cx="19029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Attacker Type </a:t>
              </a:r>
              <a:r>
                <a:rPr lang="el-GR" altLang="en-US" i="1" dirty="0">
                  <a:ea typeface="Times New Roman" charset="0"/>
                  <a:cs typeface="Times New Roman" charset="0"/>
                </a:rPr>
                <a:t>θ</a:t>
              </a:r>
              <a:r>
                <a:rPr lang="en-US" altLang="en-US" i="1" baseline="-25000" dirty="0"/>
                <a:t>1</a:t>
              </a:r>
              <a:endParaRPr lang="en-US" dirty="0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326604" y="3087571"/>
              <a:ext cx="190299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Attacker Type </a:t>
              </a:r>
              <a:r>
                <a:rPr lang="el-GR" altLang="en-US" i="1" dirty="0">
                  <a:ea typeface="Times New Roman" charset="0"/>
                  <a:cs typeface="Times New Roman" charset="0"/>
                </a:rPr>
                <a:t>θ</a:t>
              </a:r>
              <a:r>
                <a:rPr lang="en-US" altLang="en-US" i="1" baseline="-25000" dirty="0"/>
                <a:t>2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37819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>
            <a:normAutofit/>
          </a:bodyPr>
          <a:lstStyle/>
          <a:p>
            <a:r>
              <a:rPr lang="en-US" dirty="0"/>
              <a:t>Real-world </a:t>
            </a:r>
            <a:br>
              <a:rPr lang="en-US" dirty="0"/>
            </a:br>
            <a:r>
              <a:rPr lang="en-US" dirty="0"/>
              <a:t>Security Games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776537"/>
          </a:xfrm>
        </p:spPr>
        <p:txBody>
          <a:bodyPr>
            <a:normAutofit/>
          </a:bodyPr>
          <a:lstStyle/>
          <a:p>
            <a:r>
              <a:rPr lang="en-US" dirty="0"/>
              <a:t>Lots of deployed applications!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Checkpoints at airports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Patrol routes in harbors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Scheduling Federal Air Marshalls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Patrol routes for anti-poachers</a:t>
            </a:r>
          </a:p>
          <a:p>
            <a:pPr marL="342900" indent="-342900">
              <a:buFont typeface="Arial" charset="0"/>
              <a:buChar char="•"/>
            </a:pPr>
            <a:endParaRPr lang="en-US" dirty="0"/>
          </a:p>
          <a:p>
            <a:r>
              <a:rPr lang="en-US" dirty="0"/>
              <a:t>Typically solve for </a:t>
            </a:r>
            <a:r>
              <a:rPr lang="en-US" dirty="0">
                <a:solidFill>
                  <a:schemeClr val="tx2"/>
                </a:solidFill>
              </a:rPr>
              <a:t>strong</a:t>
            </a:r>
            <a:r>
              <a:rPr lang="en-US" dirty="0"/>
              <a:t> </a:t>
            </a:r>
            <a:r>
              <a:rPr lang="en-US" dirty="0" err="1"/>
              <a:t>Stackelberg</a:t>
            </a:r>
            <a:r>
              <a:rPr lang="en-US" dirty="0"/>
              <a:t> Equilibria: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Tie break in favor of the defender; always exists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Can often “nudge” the adversary in practice</a:t>
            </a:r>
          </a:p>
          <a:p>
            <a:r>
              <a:rPr lang="en-US" dirty="0"/>
              <a:t>Two big practical problems: </a:t>
            </a:r>
            <a:r>
              <a:rPr lang="en-US" dirty="0">
                <a:solidFill>
                  <a:schemeClr val="tx2"/>
                </a:solidFill>
              </a:rPr>
              <a:t>computation</a:t>
            </a:r>
            <a:r>
              <a:rPr lang="en-US" dirty="0"/>
              <a:t> and uncertainty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21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5502443" y="629969"/>
            <a:ext cx="3206332" cy="3113853"/>
            <a:chOff x="5678905" y="838518"/>
            <a:chExt cx="3206332" cy="311385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214394" y="838518"/>
              <a:ext cx="2670843" cy="1068337"/>
            </a:xfrm>
            <a:prstGeom prst="rect">
              <a:avLst/>
            </a:prstGeom>
          </p:spPr>
        </p:pic>
        <p:sp>
          <p:nvSpPr>
            <p:cNvPr id="6" name="5-Point Star 5"/>
            <p:cNvSpPr/>
            <p:nvPr/>
          </p:nvSpPr>
          <p:spPr>
            <a:xfrm>
              <a:off x="5678905" y="1188043"/>
              <a:ext cx="369286" cy="369286"/>
            </a:xfrm>
            <a:prstGeom prst="star5">
              <a:avLst/>
            </a:prstGeom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048191" y="1752600"/>
              <a:ext cx="1063809" cy="1063809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112000" y="1780892"/>
              <a:ext cx="1652337" cy="1007224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214394" y="2865451"/>
              <a:ext cx="2549943" cy="472212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031790" y="3326729"/>
              <a:ext cx="1732547" cy="6256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28306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>
            <a:normAutofit/>
          </a:bodyPr>
          <a:lstStyle/>
          <a:p>
            <a:r>
              <a:rPr lang="en-US" dirty="0"/>
              <a:t>Overview of an impactful paper in this space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Computing Optimal Randomized Resource Allocations for Massive Security Games (linked on course webpage)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Motivated first by resource assignment for checkpoints at LAX, e.g., multiple canine units assigned to cover multiple terminals 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… and later by much larger games such as Federal Air Marshals Service assignments and port inspection.</a:t>
            </a:r>
          </a:p>
          <a:p>
            <a:r>
              <a:rPr lang="en-US" dirty="0"/>
              <a:t>m resources to cover n targets, m &lt; n</a:t>
            </a:r>
          </a:p>
          <a:p>
            <a:r>
              <a:rPr lang="en-US" dirty="0"/>
              <a:t>Defender (leader) commits to a mixed strategy</a:t>
            </a:r>
          </a:p>
          <a:p>
            <a:r>
              <a:rPr lang="en-US" dirty="0"/>
              <a:t>Attacker (follower) observes the probabilities for each coverage set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Surveillance, insider threat, </a:t>
            </a:r>
            <a:r>
              <a:rPr lang="en-US" b="0" dirty="0" err="1"/>
              <a:t>etc</a:t>
            </a:r>
            <a:r>
              <a:rPr lang="en-US" b="0" dirty="0"/>
              <a:t> – maybe not perfectly realistic</a:t>
            </a:r>
          </a:p>
          <a:p>
            <a:r>
              <a:rPr lang="en-US" dirty="0"/>
              <a:t>Attacker chooses a pure strategy </a:t>
            </a:r>
          </a:p>
          <a:p>
            <a:r>
              <a:rPr lang="en-US" dirty="0"/>
              <a:t>Equilibrium concept not ex post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34414C-5693-4640-B023-BDD9FA4E4DFA}"/>
              </a:ext>
            </a:extLst>
          </p:cNvPr>
          <p:cNvSpPr txBox="1"/>
          <p:nvPr/>
        </p:nvSpPr>
        <p:spPr>
          <a:xfrm>
            <a:off x="5943600" y="1115239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</a:t>
            </a:r>
            <a:r>
              <a:rPr lang="en-US" sz="1400" dirty="0" err="1"/>
              <a:t>Kiekintveld</a:t>
            </a:r>
            <a:r>
              <a:rPr lang="en-US" sz="1400" dirty="0"/>
              <a:t> et al. 2009]</a:t>
            </a:r>
          </a:p>
        </p:txBody>
      </p:sp>
    </p:spTree>
    <p:extLst>
      <p:ext uri="{BB962C8B-B14F-4D97-AF65-F5344CB8AC3E}">
        <p14:creationId xmlns:p14="http://schemas.microsoft.com/office/powerpoint/2010/main" val="583197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152718"/>
            <a:ext cx="7798904" cy="1371600"/>
          </a:xfrm>
        </p:spPr>
        <p:txBody>
          <a:bodyPr>
            <a:normAutofit/>
          </a:bodyPr>
          <a:lstStyle/>
          <a:p>
            <a:r>
              <a:rPr lang="en-US" dirty="0"/>
              <a:t>Overview of an impactful paper in this space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Initially assume interchangeable resources (extended in paper, will cover in a few slides by introducing “types”)</a:t>
            </a:r>
          </a:p>
          <a:p>
            <a:r>
              <a:rPr lang="en-US" dirty="0"/>
              <a:t>Assume players are </a:t>
            </a:r>
            <a:r>
              <a:rPr lang="en-US" dirty="0">
                <a:solidFill>
                  <a:schemeClr val="tx2"/>
                </a:solidFill>
              </a:rPr>
              <a:t>risk neutral</a:t>
            </a:r>
          </a:p>
          <a:p>
            <a:r>
              <a:rPr lang="en-US" dirty="0"/>
              <a:t>One type of follower (attacker)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Recall: one type of follower </a:t>
            </a:r>
            <a:r>
              <a:rPr lang="en-US" b="0" dirty="0">
                <a:sym typeface="Wingdings" pitchFamily="2" charset="2"/>
              </a:rPr>
              <a:t> PTIME solvable, one LP solved for each pure strategy of follower …</a:t>
            </a: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… but the number of pure strategies in some games might be large, e.g., with 100 targets and 10 resources, 1.7 x 10</a:t>
            </a:r>
            <a:r>
              <a:rPr lang="en-US" b="0" baseline="30000" dirty="0"/>
              <a:t>13</a:t>
            </a:r>
            <a:r>
              <a:rPr lang="en-US" b="0" dirty="0"/>
              <a:t>!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73F1F01-FCA7-3B44-B4CF-0A684A340D0C}"/>
              </a:ext>
            </a:extLst>
          </p:cNvPr>
          <p:cNvSpPr txBox="1"/>
          <p:nvPr/>
        </p:nvSpPr>
        <p:spPr>
          <a:xfrm>
            <a:off x="5943600" y="1115239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[</a:t>
            </a:r>
            <a:r>
              <a:rPr lang="en-US" sz="1400" dirty="0" err="1"/>
              <a:t>Kiekintveld</a:t>
            </a:r>
            <a:r>
              <a:rPr lang="en-US" sz="1400" dirty="0"/>
              <a:t> et al. 2009]</a:t>
            </a:r>
          </a:p>
        </p:txBody>
      </p:sp>
    </p:spTree>
    <p:extLst>
      <p:ext uri="{BB962C8B-B14F-4D97-AF65-F5344CB8AC3E}">
        <p14:creationId xmlns:p14="http://schemas.microsoft.com/office/powerpoint/2010/main" val="2571166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Example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 targets, 2 resources</a:t>
            </a:r>
          </a:p>
          <a:p>
            <a:r>
              <a:rPr lang="en-US" dirty="0"/>
              <a:t>Qualitatively:</a:t>
            </a:r>
          </a:p>
          <a:p>
            <a:pPr lvl="1"/>
            <a:r>
              <a:rPr lang="en-US" dirty="0"/>
              <a:t>Defender values all 4 targets equally (and prefers a covered attack to an uncovered attack).</a:t>
            </a:r>
          </a:p>
          <a:p>
            <a:pPr lvl="1"/>
            <a:r>
              <a:rPr lang="en-US" dirty="0"/>
              <a:t>Attacker gets twice as much utility for successful attack on target 3. All failed attacks get the same (lower) utility.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84EA998-2CE9-4E4F-B9EF-EC073E9A8EBF}"/>
              </a:ext>
            </a:extLst>
          </p:cNvPr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1CD44CAD-21D7-1946-A311-617C1C903C67}"/>
              </a:ext>
            </a:extLst>
          </p:cNvPr>
          <p:cNvGrpSpPr/>
          <p:nvPr/>
        </p:nvGrpSpPr>
        <p:grpSpPr>
          <a:xfrm>
            <a:off x="2662247" y="4762498"/>
            <a:ext cx="3209906" cy="647701"/>
            <a:chOff x="2479680" y="4438648"/>
            <a:chExt cx="3209906" cy="647701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9D627F7-E584-4243-A95A-1537BEE5FB4D}"/>
                </a:ext>
              </a:extLst>
            </p:cNvPr>
            <p:cNvSpPr/>
            <p:nvPr/>
          </p:nvSpPr>
          <p:spPr>
            <a:xfrm>
              <a:off x="2479680" y="4438649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51B44291-6E89-214C-8AA8-C88CB65DFD31}"/>
                </a:ext>
              </a:extLst>
            </p:cNvPr>
            <p:cNvSpPr/>
            <p:nvPr/>
          </p:nvSpPr>
          <p:spPr>
            <a:xfrm>
              <a:off x="3333749" y="4438650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8167CAB0-1635-F34F-BFC5-E1B957EE04A0}"/>
                </a:ext>
              </a:extLst>
            </p:cNvPr>
            <p:cNvSpPr/>
            <p:nvPr/>
          </p:nvSpPr>
          <p:spPr>
            <a:xfrm>
              <a:off x="4187818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B1AFF45-9F5A-D04D-B249-4C4CBD5136C7}"/>
                </a:ext>
              </a:extLst>
            </p:cNvPr>
            <p:cNvSpPr/>
            <p:nvPr/>
          </p:nvSpPr>
          <p:spPr>
            <a:xfrm>
              <a:off x="5041887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</p:grpSp>
      <p:pic>
        <p:nvPicPr>
          <p:cNvPr id="1025" name="Picture 1">
            <a:extLst>
              <a:ext uri="{FF2B5EF4-FFF2-40B4-BE49-F238E27FC236}">
                <a16:creationId xmlns:a16="http://schemas.microsoft.com/office/drawing/2014/main" id="{5436069C-DF56-3B48-BAD2-2E6200DF3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54000" cy="25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2924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and introduction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t>25</a:t>
            </a:fld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3028461"/>
              </p:ext>
            </p:extLst>
          </p:nvPr>
        </p:nvGraphicFramePr>
        <p:xfrm>
          <a:off x="560386" y="3181350"/>
          <a:ext cx="3962400" cy="2344580"/>
        </p:xfrm>
        <a:graphic>
          <a:graphicData uri="http://schemas.openxmlformats.org/drawingml/2006/table">
            <a:tbl>
              <a:tblPr firstRow="1" bandRow="1">
                <a:tableStyleId>{1FECB4D8-DB02-4DC6-A0A2-4F2EBAE1DC90}</a:tableStyleId>
              </a:tblPr>
              <a:tblGrid>
                <a:gridCol w="1136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703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5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6385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Targets</a:t>
                      </a:r>
                      <a:r>
                        <a:rPr lang="en-US" baseline="0" dirty="0">
                          <a:solidFill>
                            <a:schemeClr val="tx1"/>
                          </a:solidFill>
                        </a:rPr>
                        <a:t> {1, 2, 4}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Covered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Uncovered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9535">
                <a:tc>
                  <a:txBody>
                    <a:bodyPr/>
                    <a:lstStyle/>
                    <a:p>
                      <a:r>
                        <a:rPr lang="en-US" dirty="0"/>
                        <a:t>Defender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7140">
                <a:tc>
                  <a:txBody>
                    <a:bodyPr/>
                    <a:lstStyle/>
                    <a:p>
                      <a:r>
                        <a:rPr lang="en-US" dirty="0"/>
                        <a:t>Attacker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9612183"/>
              </p:ext>
            </p:extLst>
          </p:nvPr>
        </p:nvGraphicFramePr>
        <p:xfrm>
          <a:off x="4724400" y="3181350"/>
          <a:ext cx="3754120" cy="2344580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113612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03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475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6385"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Target 3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Covered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Uncovered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30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9535">
                <a:tc>
                  <a:txBody>
                    <a:bodyPr/>
                    <a:lstStyle/>
                    <a:p>
                      <a:r>
                        <a:rPr lang="en-US" dirty="0"/>
                        <a:t>Defender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67140">
                <a:tc>
                  <a:txBody>
                    <a:bodyPr/>
                    <a:lstStyle/>
                    <a:p>
                      <a:r>
                        <a:rPr lang="en-US" dirty="0"/>
                        <a:t>Attacker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pSp>
        <p:nvGrpSpPr>
          <p:cNvPr id="15" name="Group 14">
            <a:extLst>
              <a:ext uri="{FF2B5EF4-FFF2-40B4-BE49-F238E27FC236}">
                <a16:creationId xmlns:a16="http://schemas.microsoft.com/office/drawing/2014/main" id="{EA592994-5806-F64F-8BDD-DC1FA41CD973}"/>
              </a:ext>
            </a:extLst>
          </p:cNvPr>
          <p:cNvGrpSpPr/>
          <p:nvPr/>
        </p:nvGrpSpPr>
        <p:grpSpPr>
          <a:xfrm>
            <a:off x="833448" y="1985837"/>
            <a:ext cx="3209906" cy="647701"/>
            <a:chOff x="2479680" y="4438648"/>
            <a:chExt cx="3209906" cy="647701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30EAC81-E420-7B40-B893-F6154DBF931D}"/>
                </a:ext>
              </a:extLst>
            </p:cNvPr>
            <p:cNvSpPr/>
            <p:nvPr/>
          </p:nvSpPr>
          <p:spPr>
            <a:xfrm>
              <a:off x="2479680" y="4438649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1</a:t>
              </a:r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7A61D6E-39B5-7641-A6F6-E404737D00A5}"/>
                </a:ext>
              </a:extLst>
            </p:cNvPr>
            <p:cNvSpPr/>
            <p:nvPr/>
          </p:nvSpPr>
          <p:spPr>
            <a:xfrm>
              <a:off x="3333749" y="4438650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2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8E2187A7-8E83-5445-A0EC-B9B505C8C540}"/>
                </a:ext>
              </a:extLst>
            </p:cNvPr>
            <p:cNvSpPr/>
            <p:nvPr/>
          </p:nvSpPr>
          <p:spPr>
            <a:xfrm>
              <a:off x="4187818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3</a:t>
              </a: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EDE09E0-F6D5-CF44-8475-612A55210D38}"/>
                </a:ext>
              </a:extLst>
            </p:cNvPr>
            <p:cNvSpPr/>
            <p:nvPr/>
          </p:nvSpPr>
          <p:spPr>
            <a:xfrm>
              <a:off x="5041887" y="4438648"/>
              <a:ext cx="647699" cy="647699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4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A0B6D60-310C-164D-A22A-9DB1E5BC33E0}"/>
              </a:ext>
            </a:extLst>
          </p:cNvPr>
          <p:cNvGrpSpPr/>
          <p:nvPr/>
        </p:nvGrpSpPr>
        <p:grpSpPr>
          <a:xfrm>
            <a:off x="5543550" y="1217848"/>
            <a:ext cx="3159125" cy="3392252"/>
            <a:chOff x="5543550" y="1217848"/>
            <a:chExt cx="3159125" cy="3392252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39E87214-3B3A-CE44-BF2F-DF11F3FEDC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966271" y="1988885"/>
              <a:ext cx="1190171" cy="609600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9489C224-DD39-BD4A-ABCA-EB6E119151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22984" y="1985837"/>
              <a:ext cx="902849" cy="612648"/>
            </a:xfrm>
            <a:prstGeom prst="rect">
              <a:avLst/>
            </a:prstGeom>
          </p:spPr>
        </p:pic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D9BFC5F6-B33D-E44F-AA99-18D9E182087E}"/>
                </a:ext>
              </a:extLst>
            </p:cNvPr>
            <p:cNvCxnSpPr>
              <a:stCxn id="23" idx="2"/>
            </p:cNvCxnSpPr>
            <p:nvPr/>
          </p:nvCxnSpPr>
          <p:spPr>
            <a:xfrm>
              <a:off x="6561357" y="2598485"/>
              <a:ext cx="220443" cy="20116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7EB932BC-9F14-6242-B547-B359FBA99BA5}"/>
                </a:ext>
              </a:extLst>
            </p:cNvPr>
            <p:cNvCxnSpPr>
              <a:cxnSpLocks/>
              <a:stCxn id="24" idx="2"/>
            </p:cNvCxnSpPr>
            <p:nvPr/>
          </p:nvCxnSpPr>
          <p:spPr>
            <a:xfrm flipH="1">
              <a:off x="7456483" y="2598485"/>
              <a:ext cx="217926" cy="201161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E9C0A1E-297A-8F4B-9136-714B86C37C42}"/>
                </a:ext>
              </a:extLst>
            </p:cNvPr>
            <p:cNvSpPr txBox="1"/>
            <p:nvPr/>
          </p:nvSpPr>
          <p:spPr>
            <a:xfrm>
              <a:off x="5543550" y="1217848"/>
              <a:ext cx="31591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“Utility for leader </a:t>
              </a:r>
              <a:r>
                <a:rPr lang="el-GR" dirty="0"/>
                <a:t>θ</a:t>
              </a:r>
              <a:r>
                <a:rPr lang="en-US" dirty="0"/>
                <a:t> if the target 3 is attacked and it is covered (c) or uncovered (u)”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04DB1DF6-B369-764E-A6A1-ED37484CAF3E}"/>
              </a:ext>
            </a:extLst>
          </p:cNvPr>
          <p:cNvGrpSpPr/>
          <p:nvPr/>
        </p:nvGrpSpPr>
        <p:grpSpPr>
          <a:xfrm>
            <a:off x="1993323" y="5219700"/>
            <a:ext cx="5463160" cy="1485582"/>
            <a:chOff x="1993323" y="5219700"/>
            <a:chExt cx="5463160" cy="1485582"/>
          </a:xfrm>
        </p:grpSpPr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C0D591C3-7878-FA48-B289-43F2AEB7716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00650" y="5900604"/>
              <a:ext cx="1009066" cy="612648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53D677ED-DE39-F249-9972-3FF5D8597C7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472349" y="6032594"/>
              <a:ext cx="926984" cy="480658"/>
            </a:xfrm>
            <a:prstGeom prst="rect">
              <a:avLst/>
            </a:prstGeom>
          </p:spPr>
        </p:pic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C9A1BA44-1238-AD48-9895-66A1105FF5D0}"/>
                </a:ext>
              </a:extLst>
            </p:cNvPr>
            <p:cNvCxnSpPr>
              <a:stCxn id="35" idx="0"/>
            </p:cNvCxnSpPr>
            <p:nvPr/>
          </p:nvCxnSpPr>
          <p:spPr>
            <a:xfrm flipV="1">
              <a:off x="5705183" y="5219700"/>
              <a:ext cx="504533" cy="68090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541E997D-FDF8-BA4E-B13B-62101D29EF48}"/>
                </a:ext>
              </a:extLst>
            </p:cNvPr>
            <p:cNvCxnSpPr>
              <a:stCxn id="36" idx="0"/>
            </p:cNvCxnSpPr>
            <p:nvPr/>
          </p:nvCxnSpPr>
          <p:spPr>
            <a:xfrm flipV="1">
              <a:off x="6935841" y="5219702"/>
              <a:ext cx="520642" cy="8128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9E6F349-46E7-DA49-8F5C-4CC30997D9FC}"/>
                </a:ext>
              </a:extLst>
            </p:cNvPr>
            <p:cNvSpPr txBox="1"/>
            <p:nvPr/>
          </p:nvSpPr>
          <p:spPr>
            <a:xfrm>
              <a:off x="1993323" y="5781952"/>
              <a:ext cx="315912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“Utility for follower </a:t>
              </a:r>
              <a:r>
                <a:rPr lang="el-GR" dirty="0"/>
                <a:t>Ψ</a:t>
              </a:r>
              <a:r>
                <a:rPr lang="en-US" dirty="0"/>
                <a:t> if attacks target 3 and it is covered (c) / uncovered (u)”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1427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267018"/>
            <a:ext cx="78867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Compact Representations of Security Games—Extensive Form is Too Big!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FC54D0B-1827-1E4C-9314-8DE6E3C1D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Defender commits to a mixed strategy (one of uncountably many, i.e., EFG tree will be infinite size)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Attacker strategy is an efficient algorithm, which given </a:t>
            </a:r>
            <a:r>
              <a:rPr lang="en-US" dirty="0">
                <a:solidFill>
                  <a:schemeClr val="tx2"/>
                </a:solidFill>
              </a:rPr>
              <a:t>any</a:t>
            </a:r>
            <a:r>
              <a:rPr lang="en-US" dirty="0"/>
              <a:t> mixed strategy, </a:t>
            </a:r>
            <a:r>
              <a:rPr lang="en-US" dirty="0">
                <a:latin typeface="Symbol" charset="2"/>
                <a:cs typeface="Symbol" charset="2"/>
              </a:rPr>
              <a:t>D,</a:t>
            </a:r>
            <a:r>
              <a:rPr lang="en-US" dirty="0"/>
              <a:t> computes target</a:t>
            </a:r>
          </a:p>
          <a:p>
            <a:endParaRPr lang="en-US" dirty="0"/>
          </a:p>
          <a:p>
            <a:r>
              <a:rPr lang="en-US" dirty="0"/>
              <a:t>Where optimization is taken over the </a:t>
            </a:r>
            <a:r>
              <a:rPr lang="en-US" dirty="0">
                <a:solidFill>
                  <a:schemeClr val="tx2"/>
                </a:solidFill>
              </a:rPr>
              <a:t>attack set</a:t>
            </a:r>
            <a:r>
              <a:rPr lang="en-US" dirty="0"/>
              <a:t> </a:t>
            </a:r>
            <a:r>
              <a:rPr lang="el-GR" dirty="0"/>
              <a:t>Γ</a:t>
            </a:r>
            <a:r>
              <a:rPr lang="en-US" dirty="0"/>
              <a:t>(</a:t>
            </a:r>
            <a:r>
              <a:rPr lang="en-US" dirty="0">
                <a:latin typeface="Symbol" charset="2"/>
                <a:cs typeface="Symbol" charset="2"/>
              </a:rPr>
              <a:t>D</a:t>
            </a:r>
            <a:r>
              <a:rPr lang="en-US" dirty="0"/>
              <a:t>), the set of targets yielding max expected payoff for attacker given </a:t>
            </a:r>
            <a:r>
              <a:rPr lang="en-US" dirty="0">
                <a:latin typeface="Symbol" charset="2"/>
                <a:cs typeface="Symbol" charset="2"/>
              </a:rPr>
              <a:t>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26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00" y="4475162"/>
            <a:ext cx="3200400" cy="6334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5924550"/>
            <a:ext cx="3886200" cy="479466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7874D83-A3D7-AA49-8FF9-52659348814F}"/>
              </a:ext>
            </a:extLst>
          </p:cNvPr>
          <p:cNvGrpSpPr/>
          <p:nvPr/>
        </p:nvGrpSpPr>
        <p:grpSpPr>
          <a:xfrm>
            <a:off x="5590309" y="2533650"/>
            <a:ext cx="2722563" cy="685800"/>
            <a:chOff x="5590309" y="2647950"/>
            <a:chExt cx="2722563" cy="685800"/>
          </a:xfrm>
        </p:grpSpPr>
        <p:sp>
          <p:nvSpPr>
            <p:cNvPr id="10" name="Right Brace 9"/>
            <p:cNvSpPr/>
            <p:nvPr/>
          </p:nvSpPr>
          <p:spPr bwMode="auto">
            <a:xfrm>
              <a:off x="5590309" y="2647950"/>
              <a:ext cx="533400" cy="685800"/>
            </a:xfrm>
            <a:prstGeom prst="rightBrace">
              <a:avLst/>
            </a:prstGeom>
            <a:noFill/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30000">
                <a:ln>
                  <a:noFill/>
                </a:ln>
                <a:solidFill>
                  <a:sysClr val="windowText" lastClr="000000"/>
                </a:solidFill>
                <a:effectLst/>
                <a:latin typeface="Arial" charset="0"/>
                <a:ea typeface="ＭＳ Ｐゴシック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6179272" y="2755186"/>
              <a:ext cx="2133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baseline="0" dirty="0"/>
                <a:t>In general, size</a:t>
              </a: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876309" y="2667318"/>
              <a:ext cx="401782" cy="457200"/>
            </a:xfrm>
            <a:prstGeom prst="rect">
              <a:avLst/>
            </a:prstGeom>
          </p:spPr>
        </p:pic>
      </p:grpSp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1200" y="2285999"/>
            <a:ext cx="3657600" cy="176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268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152718"/>
            <a:ext cx="7810500" cy="1371600"/>
          </a:xfrm>
        </p:spPr>
        <p:txBody>
          <a:bodyPr>
            <a:normAutofit/>
          </a:bodyPr>
          <a:lstStyle/>
          <a:p>
            <a:r>
              <a:rPr lang="en-US" dirty="0"/>
              <a:t>Compact Representations of Security Games</a:t>
            </a:r>
          </a:p>
        </p:txBody>
      </p:sp>
      <p:sp>
        <p:nvSpPr>
          <p:cNvPr id="368645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457200" y="1752600"/>
            <a:ext cx="7810500" cy="4952682"/>
          </a:xfrm>
        </p:spPr>
        <p:txBody>
          <a:bodyPr/>
          <a:lstStyle/>
          <a:p>
            <a:r>
              <a:rPr lang="en-US" dirty="0"/>
              <a:t>Key insight: the only information needed to represent the defender strategy is the probabilities a target is covered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gives us a </a:t>
            </a:r>
            <a:r>
              <a:rPr lang="en-US" dirty="0">
                <a:solidFill>
                  <a:schemeClr val="tx2"/>
                </a:solidFill>
              </a:rPr>
              <a:t>coverage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vector</a:t>
            </a:r>
            <a:r>
              <a:rPr lang="en-US" dirty="0"/>
              <a:t> 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Running example: C = [c</a:t>
            </a:r>
            <a:r>
              <a:rPr lang="en-US" b="0" baseline="-25000" dirty="0"/>
              <a:t>1</a:t>
            </a:r>
            <a:r>
              <a:rPr lang="en-US" b="0" dirty="0"/>
              <a:t>, c</a:t>
            </a:r>
            <a:r>
              <a:rPr lang="en-US" b="0" baseline="-25000" dirty="0"/>
              <a:t>2</a:t>
            </a:r>
            <a:r>
              <a:rPr lang="en-US" b="0" dirty="0"/>
              <a:t>, c</a:t>
            </a:r>
            <a:r>
              <a:rPr lang="en-US" b="0" baseline="-25000" dirty="0"/>
              <a:t>3</a:t>
            </a:r>
            <a:r>
              <a:rPr lang="en-US" b="0" dirty="0"/>
              <a:t>, c</a:t>
            </a:r>
            <a:r>
              <a:rPr lang="en-US" b="0" baseline="-25000" dirty="0"/>
              <a:t>4</a:t>
            </a:r>
            <a:r>
              <a:rPr lang="en-US" b="0" dirty="0"/>
              <a:t>]</a:t>
            </a:r>
          </a:p>
          <a:p>
            <a:r>
              <a:rPr lang="en-US" dirty="0"/>
              <a:t>ERASER </a:t>
            </a:r>
            <a:r>
              <a:rPr lang="en-US" sz="1600" b="0" dirty="0"/>
              <a:t>(Efficient Randomized Allocation of </a:t>
            </a:r>
            <a:r>
              <a:rPr lang="en-US" sz="1600" b="0" dirty="0" err="1"/>
              <a:t>SEcurity</a:t>
            </a:r>
            <a:r>
              <a:rPr lang="en-US" sz="1600" b="0" dirty="0"/>
              <a:t> Resources)</a:t>
            </a:r>
            <a:r>
              <a:rPr lang="en-US" dirty="0"/>
              <a:t> takes security game &amp; computes C that is SSE for defender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7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305B1393-2702-A249-88D0-5806B39E9A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150" y="2584450"/>
            <a:ext cx="3086100" cy="1993900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FF3EBD42-70F5-2443-B666-8122AB82626B}"/>
              </a:ext>
            </a:extLst>
          </p:cNvPr>
          <p:cNvGrpSpPr/>
          <p:nvPr/>
        </p:nvGrpSpPr>
        <p:grpSpPr>
          <a:xfrm>
            <a:off x="5810250" y="2628781"/>
            <a:ext cx="2892425" cy="1569660"/>
            <a:chOff x="5810250" y="2628781"/>
            <a:chExt cx="2892425" cy="1569660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FD21C5E-AD1A-BD4B-9830-48ABB944264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10250" y="2857500"/>
              <a:ext cx="590550" cy="15240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65C73B5-17B7-984C-A470-12B0A6BDF94A}"/>
                </a:ext>
              </a:extLst>
            </p:cNvPr>
            <p:cNvSpPr txBox="1"/>
            <p:nvPr/>
          </p:nvSpPr>
          <p:spPr>
            <a:xfrm>
              <a:off x="6481762" y="2628781"/>
              <a:ext cx="2220913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In our 2 resources, 4 targets example: probability </a:t>
              </a:r>
              <a:r>
                <a:rPr lang="en-US" sz="1600" i="1" dirty="0"/>
                <a:t>c</a:t>
              </a:r>
              <a:r>
                <a:rPr lang="en-US" sz="1600" i="1" baseline="-25000" dirty="0"/>
                <a:t>1</a:t>
              </a:r>
              <a:r>
                <a:rPr lang="en-US" sz="1600" dirty="0"/>
                <a:t> that target 1 is covered is sum of all pure strategies that cover 1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64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4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45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Formulation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t>28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24000"/>
            <a:ext cx="5562600" cy="3921177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C1EC8E7-7FD7-334E-865A-3841AC0B4F40}"/>
              </a:ext>
            </a:extLst>
          </p:cNvPr>
          <p:cNvGrpSpPr/>
          <p:nvPr/>
        </p:nvGrpSpPr>
        <p:grpSpPr>
          <a:xfrm>
            <a:off x="6477000" y="2133600"/>
            <a:ext cx="2343150" cy="1219200"/>
            <a:chOff x="6477000" y="2133600"/>
            <a:chExt cx="2343150" cy="1219200"/>
          </a:xfrm>
        </p:grpSpPr>
        <p:sp>
          <p:nvSpPr>
            <p:cNvPr id="5" name="Right Brace 4"/>
            <p:cNvSpPr/>
            <p:nvPr/>
          </p:nvSpPr>
          <p:spPr bwMode="auto">
            <a:xfrm>
              <a:off x="6477000" y="2133600"/>
              <a:ext cx="381000" cy="1219200"/>
            </a:xfrm>
            <a:prstGeom prst="rightBrace">
              <a:avLst/>
            </a:prstGeom>
            <a:noFill/>
            <a:ln w="38100" cap="flat" cmpd="sng" algn="ctr">
              <a:solidFill>
                <a:srgbClr val="BB020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30000">
                <a:ln>
                  <a:noFill/>
                </a:ln>
                <a:solidFill>
                  <a:schemeClr val="tx2"/>
                </a:solidFill>
                <a:effectLst/>
                <a:latin typeface="Arial" charset="0"/>
                <a:ea typeface="ＭＳ Ｐゴシック" charset="0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915150" y="2327701"/>
              <a:ext cx="1905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aseline="0" dirty="0"/>
                <a:t>Attacker can assign mass to exactly one target</a:t>
              </a: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5638800"/>
            <a:ext cx="5061857" cy="457200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18C21CC8-8195-484E-BC8C-EFF2C236BF80}"/>
              </a:ext>
            </a:extLst>
          </p:cNvPr>
          <p:cNvGrpSpPr/>
          <p:nvPr/>
        </p:nvGrpSpPr>
        <p:grpSpPr>
          <a:xfrm>
            <a:off x="6477000" y="3484589"/>
            <a:ext cx="2343150" cy="1077218"/>
            <a:chOff x="6477000" y="3484589"/>
            <a:chExt cx="2343150" cy="1077218"/>
          </a:xfrm>
        </p:grpSpPr>
        <p:sp>
          <p:nvSpPr>
            <p:cNvPr id="8" name="Right Brace 7">
              <a:extLst>
                <a:ext uri="{FF2B5EF4-FFF2-40B4-BE49-F238E27FC236}">
                  <a16:creationId xmlns:a16="http://schemas.microsoft.com/office/drawing/2014/main" id="{2011CB8D-4320-3042-BE24-B9C9F536F640}"/>
                </a:ext>
              </a:extLst>
            </p:cNvPr>
            <p:cNvSpPr/>
            <p:nvPr/>
          </p:nvSpPr>
          <p:spPr bwMode="auto">
            <a:xfrm>
              <a:off x="6477000" y="3505201"/>
              <a:ext cx="381000" cy="990600"/>
            </a:xfrm>
            <a:prstGeom prst="rightBrace">
              <a:avLst/>
            </a:prstGeom>
            <a:noFill/>
            <a:ln w="38100" cap="flat" cmpd="sng" algn="ctr">
              <a:solidFill>
                <a:srgbClr val="BB020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3000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  <a:ea typeface="ＭＳ Ｐゴシック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084578B-1D88-624E-9FD4-110BD8CACF1F}"/>
                </a:ext>
              </a:extLst>
            </p:cNvPr>
            <p:cNvSpPr txBox="1"/>
            <p:nvPr/>
          </p:nvSpPr>
          <p:spPr>
            <a:xfrm>
              <a:off x="6915150" y="3484589"/>
              <a:ext cx="19050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aseline="0" dirty="0"/>
                <a:t>Defender applies valid (aka at most m) probability mass over targets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A8897D9-D283-2047-8BB8-EE12FFC0E873}"/>
              </a:ext>
            </a:extLst>
          </p:cNvPr>
          <p:cNvGrpSpPr/>
          <p:nvPr/>
        </p:nvGrpSpPr>
        <p:grpSpPr>
          <a:xfrm>
            <a:off x="6858000" y="4561807"/>
            <a:ext cx="1962150" cy="1516750"/>
            <a:chOff x="6858000" y="4561807"/>
            <a:chExt cx="1962150" cy="1516750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3258EBFE-8926-E447-B84B-C296AE6C1C43}"/>
                </a:ext>
              </a:extLst>
            </p:cNvPr>
            <p:cNvCxnSpPr/>
            <p:nvPr/>
          </p:nvCxnSpPr>
          <p:spPr>
            <a:xfrm>
              <a:off x="7639050" y="4561807"/>
              <a:ext cx="0" cy="56264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3E074BE-F142-FD41-9C27-250117CE8584}"/>
                </a:ext>
              </a:extLst>
            </p:cNvPr>
            <p:cNvSpPr txBox="1"/>
            <p:nvPr/>
          </p:nvSpPr>
          <p:spPr>
            <a:xfrm>
              <a:off x="6858000" y="5124450"/>
              <a:ext cx="1962150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i="1" dirty="0"/>
                <a:t>(Theorem in paper states how to convert coverage vector to mixed strategy)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34627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Formulation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26C53588-FD59-914D-9089-99ADEEB65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50" y="1752600"/>
            <a:ext cx="2876550" cy="471551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Determine the defender’s expected payoff d, given the target attacked (a</a:t>
            </a:r>
            <a:r>
              <a:rPr lang="en-US" baseline="-25000" dirty="0"/>
              <a:t>t</a:t>
            </a:r>
            <a:r>
              <a:rPr lang="en-US" dirty="0"/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 </a:t>
            </a:r>
            <a:r>
              <a:rPr lang="en-US" dirty="0" err="1"/>
              <a:t>unattacked</a:t>
            </a:r>
            <a:r>
              <a:rPr lang="en-US" dirty="0"/>
              <a:t> targets (a</a:t>
            </a:r>
            <a:r>
              <a:rPr lang="en-US" baseline="-25000" dirty="0"/>
              <a:t>t</a:t>
            </a:r>
            <a:r>
              <a:rPr lang="en-US" dirty="0"/>
              <a:t>=0), RHS is huge (i.e., Z)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For attacked target (a</a:t>
            </a:r>
            <a:r>
              <a:rPr lang="en-US" baseline="-25000" dirty="0"/>
              <a:t>t</a:t>
            </a:r>
            <a:r>
              <a:rPr lang="en-US" dirty="0"/>
              <a:t>=1), RHS is 0 </a:t>
            </a:r>
            <a:r>
              <a:rPr lang="en-US" dirty="0">
                <a:sym typeface="Wingdings" pitchFamily="2" charset="2"/>
              </a:rPr>
              <a:t> d = utility of defender given t attacked, and coverage vector C</a:t>
            </a:r>
          </a:p>
          <a:p>
            <a:r>
              <a:rPr lang="en-US" dirty="0">
                <a:sym typeface="Wingdings" pitchFamily="2" charset="2"/>
              </a:rPr>
              <a:t>Objective: maximize 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29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8600" y="1143000"/>
            <a:ext cx="5562600" cy="3921177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6010910"/>
            <a:ext cx="5061857" cy="4572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E1189FD-743B-6942-94D7-F144411BB406}"/>
              </a:ext>
            </a:extLst>
          </p:cNvPr>
          <p:cNvSpPr/>
          <p:nvPr/>
        </p:nvSpPr>
        <p:spPr>
          <a:xfrm>
            <a:off x="1085850" y="1847850"/>
            <a:ext cx="4248150" cy="2362200"/>
          </a:xfrm>
          <a:prstGeom prst="rect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DD95886-53EA-CB48-BCDC-12E8DFC16EB4}"/>
              </a:ext>
            </a:extLst>
          </p:cNvPr>
          <p:cNvSpPr/>
          <p:nvPr/>
        </p:nvSpPr>
        <p:spPr>
          <a:xfrm>
            <a:off x="76200" y="4572000"/>
            <a:ext cx="5257800" cy="437669"/>
          </a:xfrm>
          <a:prstGeom prst="rect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A65A362-7354-D544-B589-19EFF243EAE2}"/>
              </a:ext>
            </a:extLst>
          </p:cNvPr>
          <p:cNvGrpSpPr/>
          <p:nvPr/>
        </p:nvGrpSpPr>
        <p:grpSpPr>
          <a:xfrm>
            <a:off x="1390650" y="4572000"/>
            <a:ext cx="4724400" cy="1438910"/>
            <a:chOff x="1390650" y="4572000"/>
            <a:chExt cx="4724400" cy="1438910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52034F45-7695-FF49-9ED6-77A28CBA045E}"/>
                </a:ext>
              </a:extLst>
            </p:cNvPr>
            <p:cNvCxnSpPr/>
            <p:nvPr/>
          </p:nvCxnSpPr>
          <p:spPr>
            <a:xfrm>
              <a:off x="1390650" y="4572000"/>
              <a:ext cx="533400" cy="143891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10A6E0F-DCE5-E549-9116-739EFBFB694D}"/>
                </a:ext>
              </a:extLst>
            </p:cNvPr>
            <p:cNvSpPr txBox="1"/>
            <p:nvPr/>
          </p:nvSpPr>
          <p:spPr>
            <a:xfrm>
              <a:off x="1866900" y="5217902"/>
              <a:ext cx="42481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Expected utility to leader given attack on t and coverage vector with coverage </a:t>
              </a:r>
              <a:r>
                <a:rPr lang="en-US" sz="1600" dirty="0" err="1"/>
                <a:t>c</a:t>
              </a:r>
              <a:r>
                <a:rPr lang="en-US" sz="1600" baseline="-25000" dirty="0" err="1"/>
                <a:t>t</a:t>
              </a:r>
              <a:endParaRPr lang="en-US" sz="1600" baseline="-25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694580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EECF1-4A15-5949-BB66-0B43CB7FD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Project Proposals: </a:t>
            </a:r>
            <a:br>
              <a:rPr lang="en-US" dirty="0"/>
            </a:br>
            <a:r>
              <a:rPr lang="en-US" dirty="0"/>
              <a:t>A suggestion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E88B3-96E0-394C-974F-C06B127E5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Consider a 75%/100%/125% set of goalposts: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935322-4EDC-1D4E-B689-934E1782B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8" name="Picture 7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67487C9D-B384-8A48-9560-88F645B707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76597" y="2199396"/>
            <a:ext cx="6590806" cy="43534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03383BA-7F1D-7B40-8B24-7CCEA5D0AD77}"/>
              </a:ext>
            </a:extLst>
          </p:cNvPr>
          <p:cNvSpPr txBox="1"/>
          <p:nvPr/>
        </p:nvSpPr>
        <p:spPr>
          <a:xfrm>
            <a:off x="0" y="6552882"/>
            <a:ext cx="4572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chemeClr val="accent1"/>
                </a:solidFill>
              </a:rPr>
              <a:t>[Thanks, Aya Ismail!  S2018 CMSC828M]</a:t>
            </a:r>
          </a:p>
        </p:txBody>
      </p:sp>
    </p:spTree>
    <p:extLst>
      <p:ext uri="{BB962C8B-B14F-4D97-AF65-F5344CB8AC3E}">
        <p14:creationId xmlns:p14="http://schemas.microsoft.com/office/powerpoint/2010/main" val="25695582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Formulation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26C53588-FD59-914D-9089-99ADEEB65A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50" y="1752600"/>
            <a:ext cx="2876550" cy="4715510"/>
          </a:xfrm>
        </p:spPr>
        <p:txBody>
          <a:bodyPr>
            <a:normAutofit/>
          </a:bodyPr>
          <a:lstStyle/>
          <a:p>
            <a:r>
              <a:rPr lang="en-US" dirty="0"/>
              <a:t>Two bottom sets of constraints imply that defender’s coverage vector C is best response to attack vector A, &amp; vice versa</a:t>
            </a:r>
          </a:p>
          <a:p>
            <a:r>
              <a:rPr lang="en-US" dirty="0">
                <a:sym typeface="Wingdings" pitchFamily="2" charset="2"/>
              </a:rPr>
              <a:t> Strong </a:t>
            </a:r>
            <a:r>
              <a:rPr lang="en-US" dirty="0" err="1">
                <a:sym typeface="Wingdings" pitchFamily="2" charset="2"/>
              </a:rPr>
              <a:t>Stackelberg</a:t>
            </a:r>
            <a:r>
              <a:rPr lang="en-US" dirty="0">
                <a:sym typeface="Wingdings" pitchFamily="2" charset="2"/>
              </a:rPr>
              <a:t> Equilibrium</a:t>
            </a:r>
          </a:p>
          <a:p>
            <a:r>
              <a:rPr lang="en-US" dirty="0">
                <a:sym typeface="Wingdings" pitchFamily="2" charset="2"/>
              </a:rPr>
              <a:t>“Big M” (or in this case “Big Z”) style of constraints are a common way to encode if statements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30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8600" y="1143000"/>
            <a:ext cx="5562600" cy="392117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BE1189FD-743B-6942-94D7-F144411BB406}"/>
              </a:ext>
            </a:extLst>
          </p:cNvPr>
          <p:cNvSpPr/>
          <p:nvPr/>
        </p:nvSpPr>
        <p:spPr>
          <a:xfrm>
            <a:off x="1085850" y="1524318"/>
            <a:ext cx="4248150" cy="2685732"/>
          </a:xfrm>
          <a:prstGeom prst="rect">
            <a:avLst/>
          </a:prstGeom>
          <a:solidFill>
            <a:schemeClr val="lt1">
              <a:alpha val="69000"/>
            </a:schemeClr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0795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152718"/>
            <a:ext cx="70485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ERASER: Running Example (2 Resources, 4 targets)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447800"/>
            <a:ext cx="3505200" cy="47115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5850468"/>
            <a:ext cx="1143000" cy="8466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DC5028F-49D8-B640-BCCC-DD16BAB5D807}"/>
              </a:ext>
            </a:extLst>
          </p:cNvPr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</p:spTree>
    <p:extLst>
      <p:ext uri="{BB962C8B-B14F-4D97-AF65-F5344CB8AC3E}">
        <p14:creationId xmlns:p14="http://schemas.microsoft.com/office/powerpoint/2010/main" val="237478932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>
          <a:xfrm>
            <a:off x="457200" y="152718"/>
            <a:ext cx="6819900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ERASER: Running Example (2 Resources, 4 targets)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2ADC17D-4D9B-6F4F-96A8-ACA7655D3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32</a:t>
            </a:fld>
            <a:endParaRPr lang="en-US" dirty="0"/>
          </a:p>
        </p:txBody>
      </p:sp>
      <p:pic>
        <p:nvPicPr>
          <p:cNvPr id="2" name="Picture 1" descr="mil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1695450"/>
            <a:ext cx="4450550" cy="4648200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 bwMode="auto">
          <a:xfrm>
            <a:off x="5082168" y="3714750"/>
            <a:ext cx="838200" cy="609600"/>
          </a:xfrm>
          <a:prstGeom prst="rightArrow">
            <a:avLst/>
          </a:prstGeom>
          <a:ln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30000">
              <a:ln>
                <a:noFill/>
              </a:ln>
              <a:effectLst/>
              <a:latin typeface="Arial" charset="0"/>
              <a:ea typeface="ＭＳ Ｐゴシック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743" y="3486150"/>
            <a:ext cx="2575932" cy="1066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3C3CF0-E03B-2C4C-BDF2-4BF46A58C977}"/>
              </a:ext>
            </a:extLst>
          </p:cNvPr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</p:spTree>
    <p:extLst>
      <p:ext uri="{BB962C8B-B14F-4D97-AF65-F5344CB8AC3E}">
        <p14:creationId xmlns:p14="http://schemas.microsoft.com/office/powerpoint/2010/main" val="42531930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4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ERASER – running example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D01D9BE-1ECE-3647-9DEA-C684A66F8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1752600"/>
            <a:ext cx="7934327" cy="4373563"/>
          </a:xfrm>
        </p:spPr>
        <p:txBody>
          <a:bodyPr/>
          <a:lstStyle/>
          <a:p>
            <a:r>
              <a:rPr lang="en-US" dirty="0"/>
              <a:t>Problem: we need mixture over pure strategies (i.e., placements of resources on targets), not just coverage vector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945D35-4FE9-7547-8777-C72B4E985D34}" type="slidenum">
              <a:rPr lang="en-US" smtClean="0"/>
              <a:pPr/>
              <a:t>33</a:t>
            </a:fld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2686050"/>
            <a:ext cx="3048000" cy="369276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2602" y="4113334"/>
            <a:ext cx="2828925" cy="838200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 bwMode="auto">
          <a:xfrm>
            <a:off x="4267200" y="4210050"/>
            <a:ext cx="838200" cy="609600"/>
          </a:xfrm>
          <a:prstGeom prst="rightArrow">
            <a:avLst/>
          </a:prstGeom>
          <a:ln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3000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A42EAF-1236-C14F-90D9-8C1F8CACE738}"/>
              </a:ext>
            </a:extLst>
          </p:cNvPr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NG</a:t>
            </a:r>
          </a:p>
        </p:txBody>
      </p:sp>
    </p:spTree>
    <p:extLst>
      <p:ext uri="{BB962C8B-B14F-4D97-AF65-F5344CB8AC3E}">
        <p14:creationId xmlns:p14="http://schemas.microsoft.com/office/powerpoint/2010/main" val="1329068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5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9DE91-78D9-D843-86DF-0337BC2CB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2718"/>
            <a:ext cx="7715250" cy="1371600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/>
              <a:t>ERASER-C(</a:t>
            </a:r>
            <a:r>
              <a:rPr lang="en-US" dirty="0" err="1"/>
              <a:t>Onstrained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64293-2B61-B84F-9F28-322CDE0E6F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1746250"/>
            <a:ext cx="3291840" cy="452596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Can generalize to a setting where resources have a type drawn from some type space </a:t>
            </a:r>
            <a:r>
              <a:rPr lang="el-GR" sz="2000" dirty="0"/>
              <a:t>Ω</a:t>
            </a:r>
            <a:endParaRPr lang="en-US" sz="2000" dirty="0"/>
          </a:p>
          <a:p>
            <a:pPr marL="342900" indent="-3429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0" dirty="0"/>
              <a:t>Type </a:t>
            </a:r>
            <a:r>
              <a:rPr lang="el-GR" sz="2000" b="0" dirty="0"/>
              <a:t>ω</a:t>
            </a:r>
            <a:r>
              <a:rPr lang="en-US" sz="2000" b="0" dirty="0"/>
              <a:t> in </a:t>
            </a:r>
            <a:r>
              <a:rPr lang="el-GR" sz="2000" b="0" dirty="0"/>
              <a:t>Ω</a:t>
            </a:r>
            <a:r>
              <a:rPr lang="en-US" sz="2000" b="0" dirty="0"/>
              <a:t> determines feasible coverage schedules, i.e., subsets of targets coverable by that resource</a:t>
            </a:r>
          </a:p>
          <a:p>
            <a:pPr>
              <a:lnSpc>
                <a:spcPct val="90000"/>
              </a:lnSpc>
            </a:pPr>
            <a:r>
              <a:rPr lang="en-US" sz="2000" dirty="0"/>
              <a:t>Yields a very similar compact IP, similar solution of probability mass placed on each resource and schedule</a:t>
            </a:r>
          </a:p>
        </p:txBody>
      </p:sp>
      <p:pic>
        <p:nvPicPr>
          <p:cNvPr id="6" name="Picture 5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D6B5876E-6E49-B84B-938C-A36F8F3689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999" y="1746250"/>
            <a:ext cx="4178581" cy="4296741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AC11E1-AE51-3F4A-B5B6-8783BCEF9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A2EF37A0-74FC-AB4F-AE4C-D9BFC6719E9F}" type="slidenum">
              <a:rPr lang="en-US" sz="1900" smtClean="0"/>
              <a:pPr>
                <a:lnSpc>
                  <a:spcPct val="90000"/>
                </a:lnSpc>
                <a:spcAft>
                  <a:spcPts val="600"/>
                </a:spcAft>
              </a:pPr>
              <a:t>34</a:t>
            </a:fld>
            <a:endParaRPr lang="en-US" sz="1900"/>
          </a:p>
        </p:txBody>
      </p:sp>
    </p:spTree>
    <p:extLst>
      <p:ext uri="{BB962C8B-B14F-4D97-AF65-F5344CB8AC3E}">
        <p14:creationId xmlns:p14="http://schemas.microsoft.com/office/powerpoint/2010/main" val="1031392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ADC69F95-5B25-3141-A16F-169484DE4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52718"/>
            <a:ext cx="7619999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How to compute the actual mixed strategy to follow?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D581CF6-F778-B546-950C-3B486D94A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752600"/>
            <a:ext cx="7880350" cy="5218043"/>
          </a:xfrm>
        </p:spPr>
        <p:txBody>
          <a:bodyPr>
            <a:normAutofit/>
          </a:bodyPr>
          <a:lstStyle/>
          <a:p>
            <a:r>
              <a:rPr lang="en-US" dirty="0" err="1"/>
              <a:t>Kiekintveld</a:t>
            </a:r>
            <a:r>
              <a:rPr lang="en-US" dirty="0"/>
              <a:t> paper proved feasible solutions (i.e., coverage vectors) to their MIPs corresponded to mixed strategies</a:t>
            </a:r>
          </a:p>
          <a:p>
            <a:r>
              <a:rPr lang="en-US" dirty="0"/>
              <a:t>Did not show how to compute them quickly (     variables </a:t>
            </a:r>
            <a:r>
              <a:rPr lang="el-GR" b="0" dirty="0"/>
              <a:t>δ</a:t>
            </a:r>
            <a:r>
              <a:rPr lang="el-GR" b="0" baseline="-25000" dirty="0"/>
              <a:t>ω</a:t>
            </a:r>
            <a:r>
              <a:rPr lang="en-US" b="0" baseline="-25000" dirty="0"/>
              <a:t>,</a:t>
            </a:r>
            <a:r>
              <a:rPr lang="en-US" baseline="-25000" dirty="0"/>
              <a:t>t</a:t>
            </a:r>
            <a:r>
              <a:rPr lang="en-US" dirty="0"/>
              <a:t>)</a:t>
            </a:r>
          </a:p>
          <a:p>
            <a:r>
              <a:rPr lang="en-US" dirty="0"/>
              <a:t>First idea: for each target t*: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Solve separate compact LP under </a:t>
            </a:r>
            <a:br>
              <a:rPr lang="en-US" b="0" dirty="0"/>
            </a:br>
            <a:r>
              <a:rPr lang="en-US" b="0" dirty="0"/>
              <a:t>the constraint that the attacker is </a:t>
            </a:r>
            <a:br>
              <a:rPr lang="en-US" b="0" dirty="0"/>
            </a:br>
            <a:r>
              <a:rPr lang="en-US" b="0" dirty="0"/>
              <a:t>incentivized to attack t*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Pick LP with best defender utility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Just like last lecture!</a:t>
            </a:r>
          </a:p>
          <a:p>
            <a:r>
              <a:rPr lang="en-US" dirty="0"/>
              <a:t>Problem: this </a:t>
            </a:r>
            <a:r>
              <a:rPr lang="en-US" dirty="0">
                <a:solidFill>
                  <a:schemeClr val="tx2"/>
                </a:solidFill>
              </a:rPr>
              <a:t>still</a:t>
            </a:r>
            <a:r>
              <a:rPr lang="en-US" dirty="0"/>
              <a:t> gives marginal</a:t>
            </a:r>
            <a:br>
              <a:rPr lang="en-US" dirty="0"/>
            </a:br>
            <a:r>
              <a:rPr lang="en-US" dirty="0"/>
              <a:t>probabilities over targets</a:t>
            </a:r>
          </a:p>
          <a:p>
            <a:r>
              <a:rPr lang="en-US" dirty="0"/>
              <a:t>We need probability mixture over</a:t>
            </a:r>
            <a:br>
              <a:rPr lang="en-US" dirty="0"/>
            </a:br>
            <a:r>
              <a:rPr lang="en-US" dirty="0">
                <a:solidFill>
                  <a:schemeClr val="tx2"/>
                </a:solidFill>
              </a:rPr>
              <a:t>pure strategies</a:t>
            </a:r>
            <a:r>
              <a:rPr lang="en-US" dirty="0"/>
              <a:t>!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B887CC-5739-904B-B1D0-EA804E9F48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35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923239-0287-F848-88B4-AB2B31220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1735" y="2452798"/>
            <a:ext cx="401782" cy="457200"/>
          </a:xfrm>
          <a:prstGeom prst="rect">
            <a:avLst/>
          </a:prstGeom>
        </p:spPr>
      </p:pic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CF7FE4C7-49EF-5647-8F0D-79167176F6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4547" y="3143250"/>
            <a:ext cx="3836228" cy="3096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025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tool: </a:t>
            </a:r>
            <a:r>
              <a:rPr lang="en-US" dirty="0" err="1"/>
              <a:t>Birkhoff</a:t>
            </a:r>
            <a:r>
              <a:rPr lang="en-US" dirty="0"/>
              <a:t>-von Neumann theorem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568687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Every doubly stochastic n x n matrix can be represented as a convex combination of n x n permutation matrices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Decomposition can be found in polynomial time O(n</a:t>
            </a:r>
            <a:r>
              <a:rPr lang="en-US" baseline="30000" dirty="0"/>
              <a:t>4.5</a:t>
            </a:r>
            <a:r>
              <a:rPr lang="en-US" dirty="0"/>
              <a:t>), and the size is O(n</a:t>
            </a:r>
            <a:r>
              <a:rPr lang="en-US" baseline="30000" dirty="0"/>
              <a:t>2</a:t>
            </a:r>
            <a:r>
              <a:rPr lang="en-US" dirty="0"/>
              <a:t>) </a:t>
            </a:r>
            <a:r>
              <a:rPr lang="en-US" sz="1300" dirty="0"/>
              <a:t>[</a:t>
            </a:r>
            <a:r>
              <a:rPr lang="en-US" sz="1300" dirty="0" err="1"/>
              <a:t>Dulmage</a:t>
            </a:r>
            <a:r>
              <a:rPr lang="en-US" sz="1300" dirty="0"/>
              <a:t> and Halperin, 1955]</a:t>
            </a:r>
          </a:p>
          <a:p>
            <a:r>
              <a:rPr lang="en-US" dirty="0"/>
              <a:t>Can be extended to rectangular doubly </a:t>
            </a:r>
            <a:r>
              <a:rPr lang="en-US" dirty="0" err="1"/>
              <a:t>substochastic</a:t>
            </a:r>
            <a:r>
              <a:rPr lang="en-US" dirty="0"/>
              <a:t> matrices</a:t>
            </a:r>
          </a:p>
        </p:txBody>
      </p:sp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749851"/>
              </p:ext>
            </p:extLst>
          </p:nvPr>
        </p:nvGraphicFramePr>
        <p:xfrm>
          <a:off x="3811750" y="247217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.4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.5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.3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.5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.2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.6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.3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2095544"/>
              </p:ext>
            </p:extLst>
          </p:nvPr>
        </p:nvGraphicFramePr>
        <p:xfrm>
          <a:off x="1034932" y="387425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2" name="TextBox 21"/>
          <p:cNvSpPr txBox="1"/>
          <p:nvPr/>
        </p:nvSpPr>
        <p:spPr>
          <a:xfrm>
            <a:off x="449985" y="4179052"/>
            <a:ext cx="719418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= .1</a:t>
            </a:r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4143888"/>
              </p:ext>
            </p:extLst>
          </p:nvPr>
        </p:nvGraphicFramePr>
        <p:xfrm>
          <a:off x="2957861" y="387425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4" name="TextBox 23"/>
          <p:cNvSpPr txBox="1"/>
          <p:nvPr/>
        </p:nvSpPr>
        <p:spPr>
          <a:xfrm>
            <a:off x="2440149" y="4179052"/>
            <a:ext cx="6320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+.1</a:t>
            </a:r>
          </a:p>
        </p:txBody>
      </p:sp>
      <p:graphicFrame>
        <p:nvGraphicFramePr>
          <p:cNvPr id="25" name="Tab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8745944"/>
              </p:ext>
            </p:extLst>
          </p:nvPr>
        </p:nvGraphicFramePr>
        <p:xfrm>
          <a:off x="4880791" y="387425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6" name="TextBox 25"/>
          <p:cNvSpPr txBox="1"/>
          <p:nvPr/>
        </p:nvSpPr>
        <p:spPr>
          <a:xfrm>
            <a:off x="4363079" y="4179052"/>
            <a:ext cx="793376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+.5</a:t>
            </a:r>
          </a:p>
        </p:txBody>
      </p:sp>
      <p:graphicFrame>
        <p:nvGraphicFramePr>
          <p:cNvPr id="27" name="Table 2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4002952"/>
              </p:ext>
            </p:extLst>
          </p:nvPr>
        </p:nvGraphicFramePr>
        <p:xfrm>
          <a:off x="6877679" y="3874252"/>
          <a:ext cx="1257300" cy="109728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8" name="TextBox 27"/>
          <p:cNvSpPr txBox="1"/>
          <p:nvPr/>
        </p:nvSpPr>
        <p:spPr>
          <a:xfrm>
            <a:off x="6359967" y="4179052"/>
            <a:ext cx="679076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+.3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28E2E8-C0FC-C74D-A01B-DE61BB0D6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5440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Schedules of size 1 using </a:t>
            </a:r>
            <a:r>
              <a:rPr lang="en-US" dirty="0" err="1"/>
              <a:t>BvN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1465730" y="1943100"/>
            <a:ext cx="221876" cy="2286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1465730" y="2743200"/>
            <a:ext cx="221876" cy="228600"/>
          </a:xfrm>
          <a:prstGeom prst="ellipse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3388659" y="1866900"/>
            <a:ext cx="221876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3388659" y="2590800"/>
            <a:ext cx="221876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3388659" y="3276600"/>
            <a:ext cx="221876" cy="2286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>
              <a:solidFill>
                <a:schemeClr val="tx1"/>
              </a:solidFill>
            </a:endParaRPr>
          </a:p>
        </p:txBody>
      </p:sp>
      <p:cxnSp>
        <p:nvCxnSpPr>
          <p:cNvPr id="9" name="Straight Connector 8"/>
          <p:cNvCxnSpPr>
            <a:stCxn id="4" idx="6"/>
            <a:endCxn id="6" idx="2"/>
          </p:cNvCxnSpPr>
          <p:nvPr/>
        </p:nvCxnSpPr>
        <p:spPr>
          <a:xfrm flipV="1">
            <a:off x="1687606" y="1981200"/>
            <a:ext cx="1701053" cy="76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stCxn id="4" idx="5"/>
            <a:endCxn id="7" idx="1"/>
          </p:cNvCxnSpPr>
          <p:nvPr/>
        </p:nvCxnSpPr>
        <p:spPr>
          <a:xfrm rot="16200000" flipH="1">
            <a:off x="2295105" y="1498230"/>
            <a:ext cx="486056" cy="17660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5" idx="5"/>
            <a:endCxn id="8" idx="2"/>
          </p:cNvCxnSpPr>
          <p:nvPr/>
        </p:nvCxnSpPr>
        <p:spPr>
          <a:xfrm rot="16200000" flipH="1">
            <a:off x="2295597" y="2297838"/>
            <a:ext cx="452578" cy="17335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5" idx="6"/>
            <a:endCxn id="7" idx="3"/>
          </p:cNvCxnSpPr>
          <p:nvPr/>
        </p:nvCxnSpPr>
        <p:spPr>
          <a:xfrm flipV="1">
            <a:off x="1687606" y="2785922"/>
            <a:ext cx="1733546" cy="715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>
            <a:stCxn id="4" idx="5"/>
            <a:endCxn id="8" idx="2"/>
          </p:cNvCxnSpPr>
          <p:nvPr/>
        </p:nvCxnSpPr>
        <p:spPr>
          <a:xfrm rot="16200000" flipH="1">
            <a:off x="1895547" y="1897788"/>
            <a:ext cx="1252678" cy="173354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767745" y="1676401"/>
            <a:ext cx="624027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9896" tIns="44948" rIns="89896" bIns="44948">
            <a:spAutoFit/>
          </a:bodyPr>
          <a:lstStyle/>
          <a:p>
            <a:r>
              <a:rPr lang="en-US" sz="2382" dirty="0">
                <a:latin typeface="Symbol" pitchFamily="18" charset="2"/>
              </a:rPr>
              <a:t>w </a:t>
            </a:r>
            <a:r>
              <a:rPr lang="en-US" sz="2382" baseline="-25000" dirty="0"/>
              <a:t>1</a:t>
            </a:r>
          </a:p>
        </p:txBody>
      </p:sp>
      <p:sp>
        <p:nvSpPr>
          <p:cNvPr id="15" name="TextBox 14"/>
          <p:cNvSpPr txBox="1">
            <a:spLocks noChangeArrowheads="1"/>
          </p:cNvSpPr>
          <p:nvPr/>
        </p:nvSpPr>
        <p:spPr bwMode="auto">
          <a:xfrm>
            <a:off x="800101" y="2667001"/>
            <a:ext cx="624027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89896" tIns="44948" rIns="89896" bIns="44948">
            <a:spAutoFit/>
          </a:bodyPr>
          <a:lstStyle/>
          <a:p>
            <a:r>
              <a:rPr lang="en-US" sz="2382" dirty="0">
                <a:latin typeface="Symbol" pitchFamily="18" charset="2"/>
              </a:rPr>
              <a:t>w </a:t>
            </a:r>
            <a:r>
              <a:rPr lang="en-US" sz="2382" baseline="-25000" dirty="0"/>
              <a:t>2</a:t>
            </a: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3758453" y="1676401"/>
            <a:ext cx="443753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2382" dirty="0"/>
              <a:t>t</a:t>
            </a:r>
            <a:r>
              <a:rPr lang="en-US" sz="2382" baseline="-25000" dirty="0"/>
              <a:t>1</a:t>
            </a:r>
          </a:p>
        </p:txBody>
      </p:sp>
      <p:sp>
        <p:nvSpPr>
          <p:cNvPr id="17" name="TextBox 16"/>
          <p:cNvSpPr txBox="1">
            <a:spLocks noChangeArrowheads="1"/>
          </p:cNvSpPr>
          <p:nvPr/>
        </p:nvSpPr>
        <p:spPr bwMode="auto">
          <a:xfrm>
            <a:off x="3758453" y="2438401"/>
            <a:ext cx="443753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2382" dirty="0"/>
              <a:t>t</a:t>
            </a:r>
            <a:r>
              <a:rPr lang="en-US" sz="2382" baseline="-25000" dirty="0"/>
              <a:t>2</a:t>
            </a:r>
          </a:p>
        </p:txBody>
      </p:sp>
      <p:sp>
        <p:nvSpPr>
          <p:cNvPr id="18" name="TextBox 17"/>
          <p:cNvSpPr txBox="1">
            <a:spLocks noChangeArrowheads="1"/>
          </p:cNvSpPr>
          <p:nvPr/>
        </p:nvSpPr>
        <p:spPr bwMode="auto">
          <a:xfrm>
            <a:off x="3758453" y="3276601"/>
            <a:ext cx="443753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2382" dirty="0"/>
              <a:t>t</a:t>
            </a:r>
            <a:r>
              <a:rPr lang="en-US" sz="2382" baseline="-25000" dirty="0"/>
              <a:t>3</a:t>
            </a:r>
          </a:p>
        </p:txBody>
      </p:sp>
      <p:sp>
        <p:nvSpPr>
          <p:cNvPr id="19" name="TextBox 31"/>
          <p:cNvSpPr txBox="1">
            <a:spLocks noChangeArrowheads="1"/>
          </p:cNvSpPr>
          <p:nvPr/>
        </p:nvSpPr>
        <p:spPr bwMode="auto">
          <a:xfrm>
            <a:off x="2427194" y="1600201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.7</a:t>
            </a:r>
          </a:p>
        </p:txBody>
      </p:sp>
      <p:sp>
        <p:nvSpPr>
          <p:cNvPr id="20" name="TextBox 32"/>
          <p:cNvSpPr txBox="1">
            <a:spLocks noChangeArrowheads="1"/>
          </p:cNvSpPr>
          <p:nvPr/>
        </p:nvSpPr>
        <p:spPr bwMode="auto">
          <a:xfrm>
            <a:off x="1539688" y="2209801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.1</a:t>
            </a:r>
          </a:p>
        </p:txBody>
      </p:sp>
      <p:sp>
        <p:nvSpPr>
          <p:cNvPr id="21" name="TextBox 33"/>
          <p:cNvSpPr txBox="1">
            <a:spLocks noChangeArrowheads="1"/>
          </p:cNvSpPr>
          <p:nvPr/>
        </p:nvSpPr>
        <p:spPr bwMode="auto">
          <a:xfrm>
            <a:off x="1761565" y="3048001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.7</a:t>
            </a:r>
          </a:p>
        </p:txBody>
      </p:sp>
      <p:sp>
        <p:nvSpPr>
          <p:cNvPr id="22" name="TextBox 34"/>
          <p:cNvSpPr txBox="1">
            <a:spLocks noChangeArrowheads="1"/>
          </p:cNvSpPr>
          <p:nvPr/>
        </p:nvSpPr>
        <p:spPr bwMode="auto">
          <a:xfrm>
            <a:off x="1735462" y="2510119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.3</a:t>
            </a:r>
          </a:p>
        </p:txBody>
      </p:sp>
      <p:sp>
        <p:nvSpPr>
          <p:cNvPr id="23" name="TextBox 35"/>
          <p:cNvSpPr txBox="1">
            <a:spLocks noChangeArrowheads="1"/>
          </p:cNvSpPr>
          <p:nvPr/>
        </p:nvSpPr>
        <p:spPr bwMode="auto">
          <a:xfrm>
            <a:off x="2796988" y="2133601"/>
            <a:ext cx="517712" cy="3351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89896" tIns="44948" rIns="89896" bIns="44948">
            <a:spAutoFit/>
          </a:bodyPr>
          <a:lstStyle/>
          <a:p>
            <a:r>
              <a:rPr lang="en-US" sz="1588" dirty="0"/>
              <a:t>.2</a:t>
            </a:r>
          </a:p>
        </p:txBody>
      </p:sp>
      <p:graphicFrame>
        <p:nvGraphicFramePr>
          <p:cNvPr id="40" name="Table 39"/>
          <p:cNvGraphicFramePr>
            <a:graphicFrameLocks noGrp="1"/>
          </p:cNvGraphicFramePr>
          <p:nvPr/>
        </p:nvGraphicFramePr>
        <p:xfrm>
          <a:off x="4645959" y="2133600"/>
          <a:ext cx="3919816" cy="11430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799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995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99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99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algn="ctr"/>
                      <a:endParaRPr lang="en-US" sz="1800" dirty="0"/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</a:t>
                      </a:r>
                      <a:r>
                        <a:rPr lang="en-US" sz="1800" baseline="-250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</a:t>
                      </a:r>
                      <a:r>
                        <a:rPr lang="en-US" sz="1800" baseline="-25000" dirty="0"/>
                        <a:t>2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t</a:t>
                      </a:r>
                      <a:r>
                        <a:rPr lang="en-US" sz="1800" baseline="-25000" dirty="0"/>
                        <a:t>3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ymbol" pitchFamily="18" charset="2"/>
                        </a:rPr>
                        <a:t>w</a:t>
                      </a:r>
                      <a:r>
                        <a:rPr lang="en-US" sz="1800" baseline="-250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.7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.2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.1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Symbol" pitchFamily="18" charset="2"/>
                        </a:rPr>
                        <a:t>w</a:t>
                      </a:r>
                      <a:r>
                        <a:rPr lang="en-US" sz="1800" baseline="-25000" dirty="0"/>
                        <a:t>2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.3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.7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1" name="Table 40"/>
          <p:cNvGraphicFramePr>
            <a:graphicFrameLocks noGrp="1"/>
          </p:cNvGraphicFramePr>
          <p:nvPr/>
        </p:nvGraphicFramePr>
        <p:xfrm>
          <a:off x="874059" y="4191000"/>
          <a:ext cx="1257300" cy="731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49" name="Table 48"/>
          <p:cNvGraphicFramePr>
            <a:graphicFrameLocks noGrp="1"/>
          </p:cNvGraphicFramePr>
          <p:nvPr/>
        </p:nvGraphicFramePr>
        <p:xfrm>
          <a:off x="2796988" y="4191000"/>
          <a:ext cx="1257300" cy="731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55" name="Table 54"/>
          <p:cNvGraphicFramePr>
            <a:graphicFrameLocks noGrp="1"/>
          </p:cNvGraphicFramePr>
          <p:nvPr/>
        </p:nvGraphicFramePr>
        <p:xfrm>
          <a:off x="4867835" y="4267200"/>
          <a:ext cx="1257300" cy="731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61" name="Table 60"/>
          <p:cNvGraphicFramePr>
            <a:graphicFrameLocks noGrp="1"/>
          </p:cNvGraphicFramePr>
          <p:nvPr/>
        </p:nvGraphicFramePr>
        <p:xfrm>
          <a:off x="7086600" y="4191000"/>
          <a:ext cx="1257300" cy="7315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419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191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</a:t>
                      </a:r>
                    </a:p>
                  </a:txBody>
                  <a:tcPr marL="88751" marR="88751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1</a:t>
                      </a:r>
                    </a:p>
                  </a:txBody>
                  <a:tcPr marL="88751" marR="88751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3" name="TextBox 82"/>
          <p:cNvSpPr txBox="1"/>
          <p:nvPr/>
        </p:nvSpPr>
        <p:spPr>
          <a:xfrm>
            <a:off x="1243853" y="3810001"/>
            <a:ext cx="5177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.1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5237629" y="3810001"/>
            <a:ext cx="5177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.2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3240741" y="3810001"/>
            <a:ext cx="5177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.2</a:t>
            </a:r>
          </a:p>
        </p:txBody>
      </p:sp>
      <p:sp>
        <p:nvSpPr>
          <p:cNvPr id="86" name="TextBox 85"/>
          <p:cNvSpPr txBox="1"/>
          <p:nvPr/>
        </p:nvSpPr>
        <p:spPr>
          <a:xfrm>
            <a:off x="7456394" y="3810001"/>
            <a:ext cx="517712" cy="335136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r>
              <a:rPr lang="en-US" sz="1588" dirty="0"/>
              <a:t>.5</a:t>
            </a:r>
          </a:p>
        </p:txBody>
      </p:sp>
      <p:grpSp>
        <p:nvGrpSpPr>
          <p:cNvPr id="3" name="Group 61"/>
          <p:cNvGrpSpPr/>
          <p:nvPr/>
        </p:nvGrpSpPr>
        <p:grpSpPr>
          <a:xfrm>
            <a:off x="948018" y="5257800"/>
            <a:ext cx="7026088" cy="1371600"/>
            <a:chOff x="838200" y="5257800"/>
            <a:chExt cx="7239000" cy="1371600"/>
          </a:xfrm>
        </p:grpSpPr>
        <p:sp>
          <p:nvSpPr>
            <p:cNvPr id="46" name="Oval 45"/>
            <p:cNvSpPr/>
            <p:nvPr/>
          </p:nvSpPr>
          <p:spPr>
            <a:xfrm>
              <a:off x="1447800" y="5257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47" name="Oval 46"/>
            <p:cNvSpPr/>
            <p:nvPr/>
          </p:nvSpPr>
          <p:spPr>
            <a:xfrm>
              <a:off x="1524000" y="57912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48" name="Oval 47"/>
            <p:cNvSpPr/>
            <p:nvPr/>
          </p:nvSpPr>
          <p:spPr>
            <a:xfrm>
              <a:off x="1524000" y="6400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52" name="Oval 51"/>
            <p:cNvSpPr/>
            <p:nvPr/>
          </p:nvSpPr>
          <p:spPr>
            <a:xfrm>
              <a:off x="3429000" y="5257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53" name="Oval 52"/>
            <p:cNvSpPr/>
            <p:nvPr/>
          </p:nvSpPr>
          <p:spPr>
            <a:xfrm>
              <a:off x="3505200" y="57912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54" name="Oval 53"/>
            <p:cNvSpPr/>
            <p:nvPr/>
          </p:nvSpPr>
          <p:spPr>
            <a:xfrm>
              <a:off x="3505200" y="6400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58" name="Oval 57"/>
            <p:cNvSpPr/>
            <p:nvPr/>
          </p:nvSpPr>
          <p:spPr>
            <a:xfrm>
              <a:off x="5562600" y="53340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59" name="Oval 58"/>
            <p:cNvSpPr/>
            <p:nvPr/>
          </p:nvSpPr>
          <p:spPr>
            <a:xfrm>
              <a:off x="5638800" y="58674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60" name="Oval 59"/>
            <p:cNvSpPr/>
            <p:nvPr/>
          </p:nvSpPr>
          <p:spPr>
            <a:xfrm>
              <a:off x="5638800" y="64770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64" name="Oval 63"/>
            <p:cNvSpPr/>
            <p:nvPr/>
          </p:nvSpPr>
          <p:spPr>
            <a:xfrm>
              <a:off x="7848600" y="5257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65" name="Oval 64"/>
            <p:cNvSpPr/>
            <p:nvPr/>
          </p:nvSpPr>
          <p:spPr>
            <a:xfrm>
              <a:off x="7924800" y="57912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sp>
          <p:nvSpPr>
            <p:cNvPr id="66" name="Oval 65"/>
            <p:cNvSpPr/>
            <p:nvPr/>
          </p:nvSpPr>
          <p:spPr>
            <a:xfrm>
              <a:off x="7924800" y="64008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 dirty="0">
                <a:solidFill>
                  <a:schemeClr val="tx1"/>
                </a:solidFill>
              </a:endParaRPr>
            </a:p>
          </p:txBody>
        </p:sp>
        <p:cxnSp>
          <p:nvCxnSpPr>
            <p:cNvPr id="68" name="Straight Connector 67"/>
            <p:cNvCxnSpPr>
              <a:stCxn id="96" idx="5"/>
              <a:endCxn id="48" idx="1"/>
            </p:cNvCxnSpPr>
            <p:nvPr/>
          </p:nvCxnSpPr>
          <p:spPr>
            <a:xfrm rot="16200000" flipH="1">
              <a:off x="815882" y="5692682"/>
              <a:ext cx="959036" cy="5018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>
              <a:endCxn id="47" idx="2"/>
            </p:cNvCxnSpPr>
            <p:nvPr/>
          </p:nvCxnSpPr>
          <p:spPr>
            <a:xfrm rot="5400000" flipH="1" flipV="1">
              <a:off x="1200150" y="5657850"/>
              <a:ext cx="114300" cy="53340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>
              <a:stCxn id="99" idx="5"/>
              <a:endCxn id="53" idx="1"/>
            </p:cNvCxnSpPr>
            <p:nvPr/>
          </p:nvCxnSpPr>
          <p:spPr>
            <a:xfrm rot="16200000" flipH="1">
              <a:off x="3178082" y="5464082"/>
              <a:ext cx="273236" cy="4256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>
              <a:endCxn id="54" idx="1"/>
            </p:cNvCxnSpPr>
            <p:nvPr/>
          </p:nvCxnSpPr>
          <p:spPr>
            <a:xfrm rot="16200000" flipH="1">
              <a:off x="3104672" y="6000271"/>
              <a:ext cx="343857" cy="5018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>
              <a:endCxn id="58" idx="2"/>
            </p:cNvCxnSpPr>
            <p:nvPr/>
          </p:nvCxnSpPr>
          <p:spPr>
            <a:xfrm flipV="1">
              <a:off x="5159283" y="5410200"/>
              <a:ext cx="403317" cy="1691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>
              <a:endCxn id="59" idx="2"/>
            </p:cNvCxnSpPr>
            <p:nvPr/>
          </p:nvCxnSpPr>
          <p:spPr>
            <a:xfrm flipV="1">
              <a:off x="5181600" y="5943600"/>
              <a:ext cx="457200" cy="17145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>
              <a:stCxn id="103" idx="7"/>
              <a:endCxn id="64" idx="2"/>
            </p:cNvCxnSpPr>
            <p:nvPr/>
          </p:nvCxnSpPr>
          <p:spPr>
            <a:xfrm rot="5400000" flipH="1" flipV="1">
              <a:off x="7635782" y="5219700"/>
              <a:ext cx="98518" cy="327118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>
              <a:stCxn id="102" idx="5"/>
              <a:endCxn id="66" idx="1"/>
            </p:cNvCxnSpPr>
            <p:nvPr/>
          </p:nvCxnSpPr>
          <p:spPr>
            <a:xfrm rot="16200000" flipH="1">
              <a:off x="7559582" y="6035582"/>
              <a:ext cx="273236" cy="50183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Oval 94"/>
            <p:cNvSpPr/>
            <p:nvPr/>
          </p:nvSpPr>
          <p:spPr>
            <a:xfrm>
              <a:off x="838200" y="59436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96" name="Oval 95"/>
            <p:cNvSpPr/>
            <p:nvPr/>
          </p:nvSpPr>
          <p:spPr>
            <a:xfrm>
              <a:off x="914400" y="53340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98" name="Oval 97"/>
            <p:cNvSpPr/>
            <p:nvPr/>
          </p:nvSpPr>
          <p:spPr>
            <a:xfrm>
              <a:off x="2895600" y="60198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99" name="Oval 98"/>
            <p:cNvSpPr/>
            <p:nvPr/>
          </p:nvSpPr>
          <p:spPr>
            <a:xfrm>
              <a:off x="2971800" y="54102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0" name="Oval 99"/>
            <p:cNvSpPr/>
            <p:nvPr/>
          </p:nvSpPr>
          <p:spPr>
            <a:xfrm>
              <a:off x="5029200" y="60960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1" name="Oval 100"/>
            <p:cNvSpPr/>
            <p:nvPr/>
          </p:nvSpPr>
          <p:spPr>
            <a:xfrm>
              <a:off x="5105400" y="54864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2" name="Oval 101"/>
            <p:cNvSpPr/>
            <p:nvPr/>
          </p:nvSpPr>
          <p:spPr>
            <a:xfrm>
              <a:off x="7315200" y="60198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3" name="Oval 102"/>
            <p:cNvSpPr/>
            <p:nvPr/>
          </p:nvSpPr>
          <p:spPr>
            <a:xfrm>
              <a:off x="7391400" y="5410200"/>
              <a:ext cx="152400" cy="152400"/>
            </a:xfrm>
            <a:prstGeom prst="ellipse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588">
                <a:solidFill>
                  <a:schemeClr val="tx1"/>
                </a:solidFill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3435771F-081A-4A4E-8EE9-B8FC521144F2}"/>
              </a:ext>
            </a:extLst>
          </p:cNvPr>
          <p:cNvSpPr txBox="1"/>
          <p:nvPr/>
        </p:nvSpPr>
        <p:spPr>
          <a:xfrm>
            <a:off x="6321287" y="481905"/>
            <a:ext cx="28227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“Schedule of size 1” </a:t>
            </a:r>
            <a:r>
              <a:rPr lang="en-US" dirty="0">
                <a:sym typeface="Wingdings" pitchFamily="2" charset="2"/>
              </a:rPr>
              <a:t> resource is assigned to exactly one target</a:t>
            </a:r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637C408C-B43C-814D-83BD-0BF20640A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4369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  <p:bldP spid="84" grpId="0"/>
      <p:bldP spid="85" grpId="0"/>
      <p:bldP spid="86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Counter-example to the compact LP</a:t>
            </a: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>
          <a:xfrm>
            <a:off x="457200" y="5165379"/>
            <a:ext cx="8262730" cy="137160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2 resources </a:t>
            </a:r>
            <a:r>
              <a:rPr lang="en-US" dirty="0">
                <a:latin typeface="Symbol" pitchFamily="18" charset="2"/>
              </a:rPr>
              <a:t>w</a:t>
            </a:r>
            <a:r>
              <a:rPr lang="en-US" baseline="-25000" dirty="0"/>
              <a:t>1</a:t>
            </a:r>
            <a:r>
              <a:rPr lang="en-US" dirty="0"/>
              <a:t> &amp; </a:t>
            </a:r>
            <a:r>
              <a:rPr lang="en-US" dirty="0">
                <a:latin typeface="Symbol" pitchFamily="18" charset="2"/>
              </a:rPr>
              <a:t>w</a:t>
            </a:r>
            <a:r>
              <a:rPr lang="en-US" baseline="-25000" dirty="0"/>
              <a:t>2</a:t>
            </a:r>
            <a:r>
              <a:rPr lang="en-US" dirty="0"/>
              <a:t>, schedules of size </a:t>
            </a:r>
            <a:r>
              <a:rPr lang="en-US" dirty="0">
                <a:solidFill>
                  <a:schemeClr val="tx2"/>
                </a:solidFill>
              </a:rPr>
              <a:t>2</a:t>
            </a:r>
          </a:p>
          <a:p>
            <a:r>
              <a:rPr lang="en-US" dirty="0"/>
              <a:t>LP suggests: we can cover every target with probability 1 ?????</a:t>
            </a:r>
          </a:p>
          <a:p>
            <a:r>
              <a:rPr lang="en-US" dirty="0"/>
              <a:t>… but in fact we can cover at most </a:t>
            </a:r>
            <a:r>
              <a:rPr lang="en-US" dirty="0">
                <a:solidFill>
                  <a:schemeClr val="tx2"/>
                </a:solidFill>
              </a:rPr>
              <a:t>3</a:t>
            </a:r>
            <a:r>
              <a:rPr lang="en-US" dirty="0"/>
              <a:t> targets at a time </a:t>
            </a:r>
            <a:r>
              <a:rPr lang="en-US" dirty="0">
                <a:sym typeface="Wingdings" pitchFamily="2" charset="2"/>
              </a:rPr>
              <a:t> for general schedule sizes, it is not always possible to find feasible mixture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1274653" y="3491313"/>
            <a:ext cx="295835" cy="304800"/>
          </a:xfrm>
          <a:prstGeom prst="ellipse">
            <a:avLst/>
          </a:prstGeom>
          <a:solidFill>
            <a:schemeClr val="tx2"/>
          </a:solidFill>
          <a:ln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 dirty="0">
              <a:latin typeface="Symbol" pitchFamily="18" charset="2"/>
            </a:endParaRPr>
          </a:p>
        </p:txBody>
      </p:sp>
      <p:cxnSp>
        <p:nvCxnSpPr>
          <p:cNvPr id="14" name="Straight Connector 13"/>
          <p:cNvCxnSpPr>
            <a:stCxn id="12" idx="7"/>
            <a:endCxn id="27" idx="2"/>
          </p:cNvCxnSpPr>
          <p:nvPr/>
        </p:nvCxnSpPr>
        <p:spPr>
          <a:xfrm flipV="1">
            <a:off x="1527164" y="2919813"/>
            <a:ext cx="1343783" cy="616137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2" idx="5"/>
            <a:endCxn id="28" idx="2"/>
          </p:cNvCxnSpPr>
          <p:nvPr/>
        </p:nvCxnSpPr>
        <p:spPr>
          <a:xfrm>
            <a:off x="1527164" y="3751476"/>
            <a:ext cx="1343783" cy="539937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4498041" y="1548213"/>
            <a:ext cx="295835" cy="304800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endParaRPr lang="en-US" sz="1588" dirty="0"/>
          </a:p>
        </p:txBody>
      </p:sp>
      <p:cxnSp>
        <p:nvCxnSpPr>
          <p:cNvPr id="19" name="Straight Connector 18"/>
          <p:cNvCxnSpPr>
            <a:stCxn id="17" idx="3"/>
          </p:cNvCxnSpPr>
          <p:nvPr/>
        </p:nvCxnSpPr>
        <p:spPr>
          <a:xfrm rot="5400000">
            <a:off x="3691125" y="1764954"/>
            <a:ext cx="806450" cy="893669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>
            <a:stCxn id="17" idx="5"/>
          </p:cNvCxnSpPr>
          <p:nvPr/>
        </p:nvCxnSpPr>
        <p:spPr>
          <a:xfrm rot="16200000" flipH="1">
            <a:off x="4831323" y="1727974"/>
            <a:ext cx="806450" cy="967628"/>
          </a:xfrm>
          <a:prstGeom prst="line">
            <a:avLst/>
          </a:prstGeom>
          <a:ln w="25400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474" name="TextBox 21"/>
          <p:cNvSpPr txBox="1">
            <a:spLocks noChangeArrowheads="1"/>
          </p:cNvSpPr>
          <p:nvPr/>
        </p:nvSpPr>
        <p:spPr bwMode="auto">
          <a:xfrm>
            <a:off x="783547" y="3343136"/>
            <a:ext cx="505354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chemeClr val="tx2"/>
                </a:solidFill>
                <a:latin typeface="Symbol" pitchFamily="18" charset="2"/>
              </a:rPr>
              <a:t>w</a:t>
            </a:r>
            <a:r>
              <a:rPr lang="en-US" sz="2382" baseline="-25000" dirty="0">
                <a:solidFill>
                  <a:schemeClr val="tx2"/>
                </a:solidFill>
              </a:rPr>
              <a:t>1</a:t>
            </a:r>
          </a:p>
        </p:txBody>
      </p:sp>
      <p:sp>
        <p:nvSpPr>
          <p:cNvPr id="19475" name="TextBox 22"/>
          <p:cNvSpPr txBox="1">
            <a:spLocks noChangeArrowheads="1"/>
          </p:cNvSpPr>
          <p:nvPr/>
        </p:nvSpPr>
        <p:spPr bwMode="auto">
          <a:xfrm>
            <a:off x="4706471" y="1217640"/>
            <a:ext cx="505354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rgbClr val="00B050"/>
                </a:solidFill>
                <a:latin typeface="Symbol" pitchFamily="18" charset="2"/>
              </a:rPr>
              <a:t>w</a:t>
            </a:r>
            <a:r>
              <a:rPr lang="en-US" sz="2382" baseline="-25000" dirty="0">
                <a:solidFill>
                  <a:srgbClr val="00B050"/>
                </a:solidFill>
              </a:rPr>
              <a:t>2</a:t>
            </a:r>
          </a:p>
        </p:txBody>
      </p:sp>
      <p:sp>
        <p:nvSpPr>
          <p:cNvPr id="19476" name="TextBox 26"/>
          <p:cNvSpPr txBox="1">
            <a:spLocks noChangeArrowheads="1"/>
          </p:cNvSpPr>
          <p:nvPr/>
        </p:nvSpPr>
        <p:spPr bwMode="auto">
          <a:xfrm>
            <a:off x="1885993" y="3984588"/>
            <a:ext cx="436426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chemeClr val="tx2"/>
                </a:solidFill>
              </a:rPr>
              <a:t>.5</a:t>
            </a:r>
          </a:p>
        </p:txBody>
      </p:sp>
      <p:sp>
        <p:nvSpPr>
          <p:cNvPr id="19477" name="TextBox 27"/>
          <p:cNvSpPr txBox="1">
            <a:spLocks noChangeArrowheads="1"/>
          </p:cNvSpPr>
          <p:nvPr/>
        </p:nvSpPr>
        <p:spPr bwMode="auto">
          <a:xfrm>
            <a:off x="1905065" y="2815999"/>
            <a:ext cx="436426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chemeClr val="tx2"/>
                </a:solidFill>
              </a:rPr>
              <a:t>.5</a:t>
            </a:r>
          </a:p>
        </p:txBody>
      </p:sp>
      <p:sp>
        <p:nvSpPr>
          <p:cNvPr id="19478" name="TextBox 28"/>
          <p:cNvSpPr txBox="1">
            <a:spLocks noChangeArrowheads="1"/>
          </p:cNvSpPr>
          <p:nvPr/>
        </p:nvSpPr>
        <p:spPr bwMode="auto">
          <a:xfrm>
            <a:off x="3832412" y="1696149"/>
            <a:ext cx="436426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rgbClr val="00B050"/>
                </a:solidFill>
              </a:rPr>
              <a:t>.5</a:t>
            </a:r>
          </a:p>
        </p:txBody>
      </p:sp>
      <p:sp>
        <p:nvSpPr>
          <p:cNvPr id="19479" name="TextBox 29"/>
          <p:cNvSpPr txBox="1">
            <a:spLocks noChangeArrowheads="1"/>
          </p:cNvSpPr>
          <p:nvPr/>
        </p:nvSpPr>
        <p:spPr bwMode="auto">
          <a:xfrm>
            <a:off x="5015753" y="1700614"/>
            <a:ext cx="436426" cy="457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89896" tIns="44948" rIns="89896" bIns="44948">
            <a:spAutoFit/>
          </a:bodyPr>
          <a:lstStyle/>
          <a:p>
            <a:r>
              <a:rPr lang="en-US" sz="2382" dirty="0">
                <a:solidFill>
                  <a:srgbClr val="00B050"/>
                </a:solidFill>
              </a:rPr>
              <a:t>.5</a:t>
            </a:r>
          </a:p>
        </p:txBody>
      </p:sp>
      <p:sp>
        <p:nvSpPr>
          <p:cNvPr id="25" name="Oval 24"/>
          <p:cNvSpPr/>
          <p:nvPr/>
        </p:nvSpPr>
        <p:spPr>
          <a:xfrm>
            <a:off x="3092824" y="2615013"/>
            <a:ext cx="1109382" cy="2057400"/>
          </a:xfrm>
          <a:prstGeom prst="ellipse">
            <a:avLst/>
          </a:prstGeom>
          <a:solidFill>
            <a:srgbClr val="92D050">
              <a:alpha val="5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/>
          </a:p>
        </p:txBody>
      </p:sp>
      <p:sp>
        <p:nvSpPr>
          <p:cNvPr id="26" name="Oval 25"/>
          <p:cNvSpPr/>
          <p:nvPr/>
        </p:nvSpPr>
        <p:spPr>
          <a:xfrm>
            <a:off x="5163671" y="2615013"/>
            <a:ext cx="1109382" cy="2057400"/>
          </a:xfrm>
          <a:prstGeom prst="ellipse">
            <a:avLst/>
          </a:prstGeom>
          <a:solidFill>
            <a:srgbClr val="92D050">
              <a:alpha val="50000"/>
            </a:srgbClr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/>
          </a:p>
        </p:txBody>
      </p:sp>
      <p:sp>
        <p:nvSpPr>
          <p:cNvPr id="27" name="Oval 26"/>
          <p:cNvSpPr/>
          <p:nvPr/>
        </p:nvSpPr>
        <p:spPr>
          <a:xfrm>
            <a:off x="2870947" y="2386413"/>
            <a:ext cx="3771900" cy="1066800"/>
          </a:xfrm>
          <a:prstGeom prst="ellipse">
            <a:avLst/>
          </a:prstGeom>
          <a:solidFill>
            <a:srgbClr val="C00000">
              <a:alpha val="3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>
              <a:solidFill>
                <a:schemeClr val="tx2"/>
              </a:solidFill>
            </a:endParaRPr>
          </a:p>
        </p:txBody>
      </p:sp>
      <p:sp>
        <p:nvSpPr>
          <p:cNvPr id="28" name="Oval 27"/>
          <p:cNvSpPr/>
          <p:nvPr/>
        </p:nvSpPr>
        <p:spPr>
          <a:xfrm>
            <a:off x="2870947" y="3758013"/>
            <a:ext cx="3771900" cy="1066800"/>
          </a:xfrm>
          <a:prstGeom prst="ellipse">
            <a:avLst/>
          </a:prstGeom>
          <a:solidFill>
            <a:srgbClr val="C00000">
              <a:alpha val="30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>
              <a:solidFill>
                <a:schemeClr val="tx2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5533465" y="2843613"/>
            <a:ext cx="295835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r>
              <a:rPr lang="en-US" sz="1588" dirty="0"/>
              <a:t>t</a:t>
            </a:r>
          </a:p>
        </p:txBody>
      </p:sp>
      <p:sp>
        <p:nvSpPr>
          <p:cNvPr id="4" name="Oval 3"/>
          <p:cNvSpPr/>
          <p:nvPr/>
        </p:nvSpPr>
        <p:spPr>
          <a:xfrm>
            <a:off x="3462618" y="2843613"/>
            <a:ext cx="295835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r>
              <a:rPr lang="en-US" sz="1588" dirty="0"/>
              <a:t>t</a:t>
            </a:r>
          </a:p>
        </p:txBody>
      </p:sp>
      <p:sp>
        <p:nvSpPr>
          <p:cNvPr id="5" name="Oval 4"/>
          <p:cNvSpPr/>
          <p:nvPr/>
        </p:nvSpPr>
        <p:spPr>
          <a:xfrm>
            <a:off x="3536577" y="4062813"/>
            <a:ext cx="295835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r>
              <a:rPr lang="en-US" sz="1588" dirty="0"/>
              <a:t>t</a:t>
            </a:r>
          </a:p>
        </p:txBody>
      </p:sp>
      <p:sp>
        <p:nvSpPr>
          <p:cNvPr id="6" name="Oval 5"/>
          <p:cNvSpPr/>
          <p:nvPr/>
        </p:nvSpPr>
        <p:spPr>
          <a:xfrm>
            <a:off x="5533465" y="4139013"/>
            <a:ext cx="295835" cy="304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anchor="ctr"/>
          <a:lstStyle/>
          <a:p>
            <a:pPr algn="ctr">
              <a:defRPr/>
            </a:pPr>
            <a:r>
              <a:rPr lang="en-US" sz="1588" dirty="0"/>
              <a:t>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5EF1F97-C34D-E642-B8B1-D56F597DCEE0}"/>
              </a:ext>
            </a:extLst>
          </p:cNvPr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C67B225-5B61-994C-B401-48188389D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27360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Algorithms &amp; complexity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3366499"/>
              </p:ext>
            </p:extLst>
          </p:nvPr>
        </p:nvGraphicFramePr>
        <p:xfrm>
          <a:off x="576468" y="2097157"/>
          <a:ext cx="7987553" cy="35500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448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6625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625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10005">
                <a:tc gridSpan="2">
                  <a:txBody>
                    <a:bodyPr/>
                    <a:lstStyle/>
                    <a:p>
                      <a:pPr algn="r"/>
                      <a:endParaRPr lang="en-US" sz="2000" b="1" baseline="0" dirty="0"/>
                    </a:p>
                    <a:p>
                      <a:pPr algn="r"/>
                      <a:endParaRPr lang="en-US" sz="2000" b="1" dirty="0"/>
                    </a:p>
                  </a:txBody>
                  <a:tcPr marL="88751" marR="88751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Homogeneous</a:t>
                      </a:r>
                    </a:p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Resources</a:t>
                      </a:r>
                    </a:p>
                  </a:txBody>
                  <a:tcPr marL="88751" marR="88751" anchor="ctr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Heterogeneous</a:t>
                      </a:r>
                    </a:p>
                    <a:p>
                      <a:pPr algn="ctr"/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resources</a:t>
                      </a:r>
                    </a:p>
                  </a:txBody>
                  <a:tcPr marL="88751" marR="88751" anchor="ctr">
                    <a:lnB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0005">
                <a:tc rowSpan="4"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Schedules</a:t>
                      </a:r>
                    </a:p>
                  </a:txBody>
                  <a:tcPr marL="88751" marR="88751" vert="vert270"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Size 1</a:t>
                      </a:r>
                    </a:p>
                  </a:txBody>
                  <a:tcPr marL="88751" marR="88751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</a:t>
                      </a:r>
                    </a:p>
                  </a:txBody>
                  <a:tcPr marL="88751" marR="88751" anchor="ctr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</a:t>
                      </a:r>
                    </a:p>
                    <a:p>
                      <a:pPr algn="ctr"/>
                      <a:r>
                        <a:rPr lang="en-US" sz="2000" dirty="0"/>
                        <a:t>(</a:t>
                      </a:r>
                      <a:r>
                        <a:rPr lang="en-US" sz="2000" dirty="0" err="1"/>
                        <a:t>BvN</a:t>
                      </a:r>
                      <a:r>
                        <a:rPr lang="en-US" sz="2000" dirty="0"/>
                        <a:t> theorem)</a:t>
                      </a:r>
                    </a:p>
                  </a:txBody>
                  <a:tcPr marL="88751" marR="88751" anchor="ctr">
                    <a:lnT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00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Size ≤2,</a:t>
                      </a:r>
                      <a:r>
                        <a:rPr lang="en-US" sz="2000" b="1" baseline="0" dirty="0">
                          <a:solidFill>
                            <a:schemeClr val="tx1"/>
                          </a:solidFill>
                        </a:rPr>
                        <a:t> bipartite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marL="88751" marR="88751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1000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Size ≤2</a:t>
                      </a:r>
                    </a:p>
                  </a:txBody>
                  <a:tcPr marL="88751" marR="88751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10005">
                <a:tc v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R w="571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Size ≥3</a:t>
                      </a:r>
                    </a:p>
                  </a:txBody>
                  <a:tcPr marL="88751" marR="88751"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tc>
                  <a:txBody>
                    <a:bodyPr/>
                    <a:lstStyle/>
                    <a:p>
                      <a:pPr algn="ctr"/>
                      <a:endParaRPr lang="en-US" sz="2000" dirty="0"/>
                    </a:p>
                  </a:txBody>
                  <a:tcPr marL="88751" marR="88751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Right Arrow 6"/>
          <p:cNvSpPr/>
          <p:nvPr/>
        </p:nvSpPr>
        <p:spPr>
          <a:xfrm flipH="1">
            <a:off x="5681383" y="3048000"/>
            <a:ext cx="295835" cy="381000"/>
          </a:xfrm>
          <a:prstGeom prst="rightArrow">
            <a:avLst/>
          </a:prstGeom>
          <a:solidFill>
            <a:schemeClr val="accent1">
              <a:alpha val="49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9896" tIns="44948" rIns="89896" bIns="44948" rtlCol="0" anchor="ctr"/>
          <a:lstStyle/>
          <a:p>
            <a:pPr algn="ctr"/>
            <a:endParaRPr lang="en-US" sz="1588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40741" y="3545867"/>
            <a:ext cx="2662518" cy="688117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P</a:t>
            </a:r>
          </a:p>
          <a:p>
            <a:pPr algn="ctr"/>
            <a:r>
              <a:rPr lang="en-US" sz="1941" dirty="0"/>
              <a:t>(</a:t>
            </a:r>
            <a:r>
              <a:rPr lang="en-US" sz="1941" dirty="0" err="1"/>
              <a:t>BvN</a:t>
            </a:r>
            <a:r>
              <a:rPr lang="en-US" sz="1941" dirty="0"/>
              <a:t> theorem)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240741" y="4267200"/>
            <a:ext cx="2662518" cy="688117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P</a:t>
            </a:r>
          </a:p>
          <a:p>
            <a:pPr algn="ctr"/>
            <a:r>
              <a:rPr lang="en-US" sz="1941" dirty="0"/>
              <a:t>(constraint generation)</a:t>
            </a:r>
          </a:p>
        </p:txBody>
      </p:sp>
      <p:grpSp>
        <p:nvGrpSpPr>
          <p:cNvPr id="3" name="Group 16"/>
          <p:cNvGrpSpPr/>
          <p:nvPr/>
        </p:nvGrpSpPr>
        <p:grpSpPr>
          <a:xfrm>
            <a:off x="5903259" y="3544671"/>
            <a:ext cx="2662518" cy="1932625"/>
            <a:chOff x="5943600" y="3544669"/>
            <a:chExt cx="2743200" cy="1932625"/>
          </a:xfrm>
        </p:grpSpPr>
        <p:sp>
          <p:nvSpPr>
            <p:cNvPr id="8" name="Right Arrow 7"/>
            <p:cNvSpPr/>
            <p:nvPr/>
          </p:nvSpPr>
          <p:spPr>
            <a:xfrm rot="5400000">
              <a:off x="7239000" y="4114800"/>
              <a:ext cx="228600" cy="381000"/>
            </a:xfrm>
            <a:prstGeom prst="rightArrow">
              <a:avLst/>
            </a:prstGeom>
            <a:solidFill>
              <a:schemeClr val="accent1">
                <a:alpha val="49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0" name="Right Arrow 9"/>
            <p:cNvSpPr/>
            <p:nvPr/>
          </p:nvSpPr>
          <p:spPr>
            <a:xfrm rot="5400000">
              <a:off x="7239000" y="4800600"/>
              <a:ext cx="228600" cy="381000"/>
            </a:xfrm>
            <a:prstGeom prst="rightArrow">
              <a:avLst/>
            </a:prstGeom>
            <a:solidFill>
              <a:schemeClr val="accent1">
                <a:alpha val="49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588">
                <a:solidFill>
                  <a:schemeClr val="tx1"/>
                </a:solidFill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5943600" y="3544669"/>
              <a:ext cx="2743200" cy="6896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41" dirty="0"/>
                <a:t>NP-hard</a:t>
              </a:r>
            </a:p>
            <a:p>
              <a:pPr algn="ctr"/>
              <a:r>
                <a:rPr lang="en-US" sz="1941" dirty="0"/>
                <a:t>(SAT)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943600" y="4400490"/>
              <a:ext cx="2743200" cy="391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41" dirty="0"/>
                <a:t>NP-hard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943600" y="5086290"/>
              <a:ext cx="2743200" cy="3910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41" dirty="0"/>
                <a:t>NP-hard</a:t>
              </a: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240741" y="4953000"/>
            <a:ext cx="2662518" cy="688117"/>
          </a:xfrm>
          <a:prstGeom prst="rect">
            <a:avLst/>
          </a:prstGeom>
          <a:noFill/>
        </p:spPr>
        <p:txBody>
          <a:bodyPr wrap="square" lIns="89896" tIns="44948" rIns="89896" bIns="44948" rtlCol="0">
            <a:spAutoFit/>
          </a:bodyPr>
          <a:lstStyle/>
          <a:p>
            <a:pPr algn="ctr"/>
            <a:r>
              <a:rPr lang="en-US" sz="1941" dirty="0"/>
              <a:t>NP-hard</a:t>
            </a:r>
          </a:p>
          <a:p>
            <a:pPr algn="ctr"/>
            <a:r>
              <a:rPr lang="en-US" sz="1941" dirty="0"/>
              <a:t>(3-COVER)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8F9182-572B-324C-9EE8-057E5ECA0733}"/>
              </a:ext>
            </a:extLst>
          </p:cNvPr>
          <p:cNvSpPr txBox="1"/>
          <p:nvPr/>
        </p:nvSpPr>
        <p:spPr>
          <a:xfrm>
            <a:off x="3965811" y="990953"/>
            <a:ext cx="32687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[</a:t>
            </a:r>
            <a:r>
              <a:rPr lang="en-US" sz="1200" dirty="0" err="1"/>
              <a:t>Korzhyk</a:t>
            </a:r>
            <a:r>
              <a:rPr lang="en-US" sz="1200" dirty="0"/>
              <a:t>, </a:t>
            </a:r>
            <a:r>
              <a:rPr lang="en-US" sz="1200" dirty="0" err="1"/>
              <a:t>Conitzer</a:t>
            </a:r>
            <a:r>
              <a:rPr lang="en-US" sz="1200" dirty="0"/>
              <a:t>, Parr, “Complexity of Computing Optimal </a:t>
            </a:r>
            <a:r>
              <a:rPr lang="en-US" sz="1200" dirty="0" err="1"/>
              <a:t>Stackelberg</a:t>
            </a:r>
            <a:r>
              <a:rPr lang="en-US" sz="1200" dirty="0"/>
              <a:t> Strategies in Security Resource Allocation Games]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46390C11-5731-384C-B68E-C72600BF7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9246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914302"/>
            <a:ext cx="8989454" cy="102939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This class: </a:t>
            </a:r>
            <a:r>
              <a:rPr lang="en-US" dirty="0" err="1"/>
              <a:t>Stackelberg</a:t>
            </a:r>
            <a:r>
              <a:rPr lang="en-US" dirty="0"/>
              <a:t> &amp; Security Games</a:t>
            </a:r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6507126"/>
            <a:ext cx="87026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Thanks to: AGT book, </a:t>
            </a:r>
            <a:r>
              <a:rPr lang="en-US" sz="1600" dirty="0" err="1"/>
              <a:t>Conitzer</a:t>
            </a:r>
            <a:r>
              <a:rPr lang="en-US" sz="1600" dirty="0"/>
              <a:t> (VC), Gupta (NG), </a:t>
            </a:r>
            <a:r>
              <a:rPr lang="en-US" sz="1600" dirty="0" err="1"/>
              <a:t>Procaccia</a:t>
            </a:r>
            <a:r>
              <a:rPr lang="en-US" sz="1600" dirty="0"/>
              <a:t> (AP)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918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Simultaneous Play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Previously, assumed players would play </a:t>
            </a:r>
            <a:r>
              <a:rPr lang="en-US" dirty="0">
                <a:solidFill>
                  <a:schemeClr val="tx2"/>
                </a:solidFill>
              </a:rPr>
              <a:t>simultaneously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Two drivers simultaneously decide to go straight or divert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Two prisoners simultaneously defect or cooperate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Players simultaneously choose rock, paper, or scissors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err="1"/>
              <a:t>Etc</a:t>
            </a:r>
            <a:r>
              <a:rPr lang="en-US" dirty="0"/>
              <a:t> </a:t>
            </a:r>
            <a:r>
              <a:rPr lang="is-IS" dirty="0"/>
              <a:t>…</a:t>
            </a:r>
            <a:br>
              <a:rPr lang="is-IS" dirty="0"/>
            </a:br>
            <a:endParaRPr lang="is-IS" dirty="0"/>
          </a:p>
          <a:p>
            <a:r>
              <a:rPr lang="is-IS" dirty="0">
                <a:solidFill>
                  <a:schemeClr val="tx2"/>
                </a:solidFill>
              </a:rPr>
              <a:t>No</a:t>
            </a:r>
            <a:r>
              <a:rPr lang="is-IS" dirty="0"/>
              <a:t> knowledge of the other players’ chosen actions</a:t>
            </a:r>
            <a:br>
              <a:rPr lang="is-IS" dirty="0"/>
            </a:br>
            <a:endParaRPr lang="is-IS" dirty="0"/>
          </a:p>
          <a:p>
            <a:r>
              <a:rPr lang="en-US" dirty="0"/>
              <a:t>What if we allow </a:t>
            </a:r>
            <a:r>
              <a:rPr lang="en-US" dirty="0">
                <a:solidFill>
                  <a:schemeClr val="tx2"/>
                </a:solidFill>
              </a:rPr>
              <a:t>sequential</a:t>
            </a:r>
            <a:r>
              <a:rPr lang="en-US" dirty="0"/>
              <a:t> action selection ...?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570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/>
          <a:lstStyle/>
          <a:p>
            <a:r>
              <a:rPr lang="en-US"/>
              <a:t>Leader-Follower Games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728411"/>
          </a:xfrm>
        </p:spPr>
        <p:txBody>
          <a:bodyPr>
            <a:normAutofit/>
          </a:bodyPr>
          <a:lstStyle/>
          <a:p>
            <a:r>
              <a:rPr lang="en-US" dirty="0"/>
              <a:t>Two players: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The </a:t>
            </a:r>
            <a:r>
              <a:rPr lang="en-US" dirty="0">
                <a:solidFill>
                  <a:schemeClr val="tx2"/>
                </a:solidFill>
              </a:rPr>
              <a:t>leader</a:t>
            </a:r>
            <a:r>
              <a:rPr lang="en-US" dirty="0"/>
              <a:t> commits to acting in a specific way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The </a:t>
            </a:r>
            <a:r>
              <a:rPr lang="en-US" dirty="0">
                <a:solidFill>
                  <a:schemeClr val="accent3"/>
                </a:solidFill>
              </a:rPr>
              <a:t>follower</a:t>
            </a:r>
            <a:r>
              <a:rPr lang="en-US" dirty="0"/>
              <a:t> observes the leader’s mixed strategy</a:t>
            </a:r>
          </a:p>
          <a:p>
            <a:endParaRPr lang="en-US" dirty="0"/>
          </a:p>
          <a:p>
            <a:r>
              <a:rPr lang="en-US" dirty="0"/>
              <a:t>What is the Nash equilibrium ????????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Social welfare: 2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Utility to row player: 1</a:t>
            </a:r>
          </a:p>
          <a:p>
            <a:r>
              <a:rPr lang="en-US" dirty="0"/>
              <a:t>Row player = leader; what to do ????????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Social welfare: 3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Utility to row player: 2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6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601413" y="387815"/>
            <a:ext cx="1180792" cy="2260418"/>
            <a:chOff x="7601413" y="387815"/>
            <a:chExt cx="1180792" cy="2260418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601413" y="387815"/>
              <a:ext cx="1180792" cy="1614849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sp>
          <p:nvSpPr>
            <p:cNvPr id="6" name="TextBox 5"/>
            <p:cNvSpPr txBox="1"/>
            <p:nvPr/>
          </p:nvSpPr>
          <p:spPr>
            <a:xfrm>
              <a:off x="7601413" y="2125013"/>
              <a:ext cx="118079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i="1" dirty="0"/>
                <a:t>Heinrich von </a:t>
              </a:r>
              <a:r>
                <a:rPr lang="en-US" sz="1400" i="1" dirty="0" err="1"/>
                <a:t>Stackelberg</a:t>
              </a:r>
              <a:endParaRPr lang="en-US" sz="1400" i="1" dirty="0"/>
            </a:p>
          </p:txBody>
        </p:sp>
      </p:grpSp>
      <p:graphicFrame>
        <p:nvGraphicFramePr>
          <p:cNvPr id="8" name="Group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9545358"/>
              </p:ext>
            </p:extLst>
          </p:nvPr>
        </p:nvGraphicFramePr>
        <p:xfrm>
          <a:off x="5943397" y="3496932"/>
          <a:ext cx="2486305" cy="1780532"/>
        </p:xfrm>
        <a:graphic>
          <a:graphicData uri="http://schemas.openxmlformats.org/drawingml/2006/table">
            <a:tbl>
              <a:tblPr/>
              <a:tblGrid>
                <a:gridCol w="1243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1, 1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3, 0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0, 0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2, 1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pSp>
        <p:nvGrpSpPr>
          <p:cNvPr id="12" name="Group 11"/>
          <p:cNvGrpSpPr/>
          <p:nvPr/>
        </p:nvGrpSpPr>
        <p:grpSpPr>
          <a:xfrm>
            <a:off x="1716505" y="3144252"/>
            <a:ext cx="4539916" cy="497306"/>
            <a:chOff x="1716505" y="3144252"/>
            <a:chExt cx="4539916" cy="497306"/>
          </a:xfrm>
        </p:grpSpPr>
        <p:cxnSp>
          <p:nvCxnSpPr>
            <p:cNvPr id="10" name="Straight Arrow Connector 9"/>
            <p:cNvCxnSpPr/>
            <p:nvPr/>
          </p:nvCxnSpPr>
          <p:spPr>
            <a:xfrm>
              <a:off x="4924926" y="3352800"/>
              <a:ext cx="1331495" cy="288758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1716505" y="3144252"/>
              <a:ext cx="3256547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i="1" dirty="0"/>
                <a:t>NE, iterated strict dominance</a:t>
              </a:r>
            </a:p>
          </p:txBody>
        </p:sp>
      </p:grpSp>
      <p:sp>
        <p:nvSpPr>
          <p:cNvPr id="14" name="Rectangle 13"/>
          <p:cNvSpPr/>
          <p:nvPr/>
        </p:nvSpPr>
        <p:spPr>
          <a:xfrm>
            <a:off x="5943397" y="3501796"/>
            <a:ext cx="2486305" cy="86652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/>
              <a:t>Commit to “Bottom”</a:t>
            </a:r>
          </a:p>
        </p:txBody>
      </p:sp>
    </p:spTree>
    <p:extLst>
      <p:ext uri="{BB962C8B-B14F-4D97-AF65-F5344CB8AC3E}">
        <p14:creationId xmlns:p14="http://schemas.microsoft.com/office/powerpoint/2010/main" val="235233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/>
          <a:lstStyle/>
          <a:p>
            <a:r>
              <a:rPr lang="en-US" dirty="0"/>
              <a:t>Aside: First-mover Advantage (FMA)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From the econ side of things </a:t>
            </a:r>
            <a:r>
              <a:rPr lang="is-IS" dirty="0"/>
              <a:t>…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Leader is sometimes called the </a:t>
            </a:r>
            <a:r>
              <a:rPr lang="en-US" dirty="0">
                <a:solidFill>
                  <a:schemeClr val="tx2"/>
                </a:solidFill>
              </a:rPr>
              <a:t>Market Leader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Some advantage allows a firm to move first: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Technological breakthrough via R&amp;D</a:t>
            </a:r>
          </a:p>
          <a:p>
            <a:pPr marL="800100" lvl="1" indent="-342900"/>
            <a:r>
              <a:rPr lang="en-US" dirty="0"/>
              <a:t>Buying up all assets at low price before market adjusts</a:t>
            </a:r>
          </a:p>
          <a:p>
            <a:pPr marL="342900" indent="-342900"/>
            <a:r>
              <a:rPr lang="en-US" dirty="0"/>
              <a:t>By committing to a strategy (some amount of production), can effectively force other players’ hands.</a:t>
            </a:r>
          </a:p>
          <a:p>
            <a:pPr marL="342900" indent="-342900"/>
            <a:r>
              <a:rPr lang="en-US" dirty="0"/>
              <a:t>Things we won’t model: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Significant cost of R&amp;D, uncertainty over market demand, initial marketing costs, etc.</a:t>
            </a:r>
          </a:p>
          <a:p>
            <a:r>
              <a:rPr lang="en-US" dirty="0"/>
              <a:t>These can lead to </a:t>
            </a:r>
            <a:r>
              <a:rPr lang="en-US" dirty="0">
                <a:solidFill>
                  <a:schemeClr val="tx2"/>
                </a:solidFill>
              </a:rPr>
              <a:t>Second-Mover Advantage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Atari vs Nintendo, </a:t>
            </a:r>
            <a:r>
              <a:rPr lang="en-US" dirty="0" err="1"/>
              <a:t>MySpace</a:t>
            </a:r>
            <a:r>
              <a:rPr lang="en-US" dirty="0"/>
              <a:t> (or earlier) vs Facebook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039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Commitment as an extensive-form game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  <a:latin typeface="Arial" charset="0"/>
              </a:rPr>
              <a:t>For the case of committing to a </a:t>
            </a:r>
            <a:r>
              <a:rPr lang="en-US" dirty="0">
                <a:solidFill>
                  <a:schemeClr val="tx2"/>
                </a:solidFill>
                <a:latin typeface="Arial" charset="0"/>
              </a:rPr>
              <a:t>pure</a:t>
            </a:r>
            <a:r>
              <a:rPr lang="en-US" dirty="0">
                <a:solidFill>
                  <a:srgbClr val="000000"/>
                </a:solidFill>
                <a:latin typeface="Arial" charset="0"/>
              </a:rPr>
              <a:t> strategy:</a:t>
            </a:r>
            <a:endParaRPr lang="en-US" sz="2800" dirty="0">
              <a:solidFill>
                <a:srgbClr val="000000"/>
              </a:solidFill>
              <a:latin typeface="Arial" charset="0"/>
            </a:endParaRPr>
          </a:p>
          <a:p>
            <a:endParaRPr lang="en-US" dirty="0"/>
          </a:p>
        </p:txBody>
      </p:sp>
      <p:grpSp>
        <p:nvGrpSpPr>
          <p:cNvPr id="5" name="Group 4"/>
          <p:cNvGrpSpPr/>
          <p:nvPr/>
        </p:nvGrpSpPr>
        <p:grpSpPr>
          <a:xfrm>
            <a:off x="2057681" y="2375647"/>
            <a:ext cx="4511768" cy="3410387"/>
            <a:chOff x="2057681" y="2375647"/>
            <a:chExt cx="4511768" cy="3410387"/>
          </a:xfrm>
        </p:grpSpPr>
        <p:sp>
          <p:nvSpPr>
            <p:cNvPr id="63491" name="Line 3"/>
            <p:cNvSpPr>
              <a:spLocks noChangeShapeType="1"/>
            </p:cNvSpPr>
            <p:nvPr/>
          </p:nvSpPr>
          <p:spPr bwMode="auto">
            <a:xfrm flipH="1">
              <a:off x="3241301" y="2603967"/>
              <a:ext cx="886666" cy="13727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2" name="Line 4"/>
            <p:cNvSpPr>
              <a:spLocks noChangeShapeType="1"/>
            </p:cNvSpPr>
            <p:nvPr/>
          </p:nvSpPr>
          <p:spPr bwMode="auto">
            <a:xfrm>
              <a:off x="4127968" y="2603967"/>
              <a:ext cx="888066" cy="137272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3" name="Text Box 5"/>
            <p:cNvSpPr txBox="1">
              <a:spLocks noChangeArrowheads="1"/>
            </p:cNvSpPr>
            <p:nvPr/>
          </p:nvSpPr>
          <p:spPr bwMode="auto">
            <a:xfrm>
              <a:off x="3241301" y="2375647"/>
              <a:ext cx="8866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1</a:t>
              </a:r>
            </a:p>
          </p:txBody>
        </p:sp>
        <p:sp>
          <p:nvSpPr>
            <p:cNvPr id="63494" name="Text Box 6"/>
            <p:cNvSpPr txBox="1">
              <a:spLocks noChangeArrowheads="1"/>
            </p:cNvSpPr>
            <p:nvPr/>
          </p:nvSpPr>
          <p:spPr bwMode="auto">
            <a:xfrm>
              <a:off x="2204758" y="3746968"/>
              <a:ext cx="8880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2</a:t>
              </a:r>
            </a:p>
          </p:txBody>
        </p:sp>
        <p:sp>
          <p:nvSpPr>
            <p:cNvPr id="63495" name="Line 7"/>
            <p:cNvSpPr>
              <a:spLocks noChangeShapeType="1"/>
            </p:cNvSpPr>
            <p:nvPr/>
          </p:nvSpPr>
          <p:spPr bwMode="auto">
            <a:xfrm flipH="1">
              <a:off x="4423523" y="3976688"/>
              <a:ext cx="592511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6" name="Line 8"/>
            <p:cNvSpPr>
              <a:spLocks noChangeShapeType="1"/>
            </p:cNvSpPr>
            <p:nvPr/>
          </p:nvSpPr>
          <p:spPr bwMode="auto">
            <a:xfrm>
              <a:off x="5016034" y="3976688"/>
              <a:ext cx="886665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7" name="Line 9"/>
            <p:cNvSpPr>
              <a:spLocks noChangeShapeType="1"/>
            </p:cNvSpPr>
            <p:nvPr/>
          </p:nvSpPr>
          <p:spPr bwMode="auto">
            <a:xfrm flipH="1">
              <a:off x="2353236" y="3976688"/>
              <a:ext cx="888066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8" name="Line 10"/>
            <p:cNvSpPr>
              <a:spLocks noChangeShapeType="1"/>
            </p:cNvSpPr>
            <p:nvPr/>
          </p:nvSpPr>
          <p:spPr bwMode="auto">
            <a:xfrm>
              <a:off x="3241302" y="3976688"/>
              <a:ext cx="442632" cy="137131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</p:spPr>
          <p:txBody>
            <a:bodyPr/>
            <a:lstStyle/>
            <a:p>
              <a:endParaRPr lang="en-US" sz="1588"/>
            </a:p>
          </p:txBody>
        </p:sp>
        <p:sp>
          <p:nvSpPr>
            <p:cNvPr id="63499" name="Text Box 11"/>
            <p:cNvSpPr txBox="1">
              <a:spLocks noChangeArrowheads="1"/>
            </p:cNvSpPr>
            <p:nvPr/>
          </p:nvSpPr>
          <p:spPr bwMode="auto">
            <a:xfrm>
              <a:off x="5090272" y="3746968"/>
              <a:ext cx="886666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 i="1">
                  <a:latin typeface="Arial" charset="0"/>
                </a:rPr>
                <a:t>Player 2</a:t>
              </a:r>
            </a:p>
          </p:txBody>
        </p:sp>
        <p:sp>
          <p:nvSpPr>
            <p:cNvPr id="63500" name="Text Box 12"/>
            <p:cNvSpPr txBox="1">
              <a:spLocks noChangeArrowheads="1"/>
            </p:cNvSpPr>
            <p:nvPr/>
          </p:nvSpPr>
          <p:spPr bwMode="auto">
            <a:xfrm>
              <a:off x="2057681" y="5423647"/>
              <a:ext cx="886665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1, 1</a:t>
              </a:r>
            </a:p>
          </p:txBody>
        </p:sp>
        <p:sp>
          <p:nvSpPr>
            <p:cNvPr id="63501" name="Text Box 13"/>
            <p:cNvSpPr txBox="1">
              <a:spLocks noChangeArrowheads="1"/>
            </p:cNvSpPr>
            <p:nvPr/>
          </p:nvSpPr>
          <p:spPr bwMode="auto">
            <a:xfrm>
              <a:off x="3388380" y="5423647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3, 0</a:t>
              </a:r>
            </a:p>
          </p:txBody>
        </p:sp>
        <p:sp>
          <p:nvSpPr>
            <p:cNvPr id="63502" name="Text Box 14"/>
            <p:cNvSpPr txBox="1">
              <a:spLocks noChangeArrowheads="1"/>
            </p:cNvSpPr>
            <p:nvPr/>
          </p:nvSpPr>
          <p:spPr bwMode="auto">
            <a:xfrm>
              <a:off x="4127968" y="5423647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0, 0</a:t>
              </a:r>
            </a:p>
          </p:txBody>
        </p:sp>
        <p:sp>
          <p:nvSpPr>
            <p:cNvPr id="63503" name="Text Box 15"/>
            <p:cNvSpPr txBox="1">
              <a:spLocks noChangeArrowheads="1"/>
            </p:cNvSpPr>
            <p:nvPr/>
          </p:nvSpPr>
          <p:spPr bwMode="auto">
            <a:xfrm>
              <a:off x="5681383" y="5423647"/>
              <a:ext cx="888066" cy="36238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765" dirty="0">
                  <a:latin typeface="Arial" charset="0"/>
                </a:rPr>
                <a:t>2, 1</a:t>
              </a:r>
            </a:p>
          </p:txBody>
        </p:sp>
        <p:sp>
          <p:nvSpPr>
            <p:cNvPr id="63505" name="Text Box 17"/>
            <p:cNvSpPr txBox="1">
              <a:spLocks noChangeArrowheads="1"/>
            </p:cNvSpPr>
            <p:nvPr/>
          </p:nvSpPr>
          <p:spPr bwMode="auto">
            <a:xfrm>
              <a:off x="3092824" y="3062008"/>
              <a:ext cx="518272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Up</a:t>
              </a:r>
            </a:p>
          </p:txBody>
        </p:sp>
        <p:sp>
          <p:nvSpPr>
            <p:cNvPr id="63506" name="Text Box 18"/>
            <p:cNvSpPr txBox="1">
              <a:spLocks noChangeArrowheads="1"/>
            </p:cNvSpPr>
            <p:nvPr/>
          </p:nvSpPr>
          <p:spPr bwMode="auto">
            <a:xfrm>
              <a:off x="4572000" y="3062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Down</a:t>
              </a:r>
            </a:p>
          </p:txBody>
        </p:sp>
        <p:sp>
          <p:nvSpPr>
            <p:cNvPr id="63507" name="Text Box 19"/>
            <p:cNvSpPr txBox="1">
              <a:spLocks noChangeArrowheads="1"/>
            </p:cNvSpPr>
            <p:nvPr/>
          </p:nvSpPr>
          <p:spPr bwMode="auto">
            <a:xfrm>
              <a:off x="2131919" y="4586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3508" name="Text Box 20"/>
            <p:cNvSpPr txBox="1">
              <a:spLocks noChangeArrowheads="1"/>
            </p:cNvSpPr>
            <p:nvPr/>
          </p:nvSpPr>
          <p:spPr bwMode="auto">
            <a:xfrm>
              <a:off x="4235824" y="4586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Left</a:t>
              </a:r>
            </a:p>
          </p:txBody>
        </p:sp>
        <p:sp>
          <p:nvSpPr>
            <p:cNvPr id="63509" name="Text Box 21"/>
            <p:cNvSpPr txBox="1">
              <a:spLocks noChangeArrowheads="1"/>
            </p:cNvSpPr>
            <p:nvPr/>
          </p:nvSpPr>
          <p:spPr bwMode="auto">
            <a:xfrm>
              <a:off x="5532904" y="4586008"/>
              <a:ext cx="6667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  <p:sp>
          <p:nvSpPr>
            <p:cNvPr id="63510" name="Text Box 22"/>
            <p:cNvSpPr txBox="1">
              <a:spLocks noChangeArrowheads="1"/>
            </p:cNvSpPr>
            <p:nvPr/>
          </p:nvSpPr>
          <p:spPr bwMode="auto">
            <a:xfrm>
              <a:off x="3462618" y="4586008"/>
              <a:ext cx="665350" cy="3080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lIns="89896" tIns="44948" rIns="89896" bIns="44948">
              <a:spAutoFit/>
            </a:bodyPr>
            <a:lstStyle/>
            <a:p>
              <a:pPr defTabSz="449660"/>
              <a:r>
                <a:rPr lang="en-US" sz="1412">
                  <a:latin typeface="Arial" charset="0"/>
                </a:rPr>
                <a:t>Right</a:t>
              </a:r>
            </a:p>
          </p:txBody>
        </p:sp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8</a:t>
            </a:fld>
            <a:endParaRPr lang="en-US"/>
          </a:p>
        </p:txBody>
      </p:sp>
      <p:sp>
        <p:nvSpPr>
          <p:cNvPr id="26" name="TextBox 25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graphicFrame>
        <p:nvGraphicFramePr>
          <p:cNvPr id="27" name="Group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1040438"/>
              </p:ext>
            </p:extLst>
          </p:nvPr>
        </p:nvGraphicFramePr>
        <p:xfrm>
          <a:off x="6396877" y="917326"/>
          <a:ext cx="2486305" cy="1780532"/>
        </p:xfrm>
        <a:graphic>
          <a:graphicData uri="http://schemas.openxmlformats.org/drawingml/2006/table">
            <a:tbl>
              <a:tblPr/>
              <a:tblGrid>
                <a:gridCol w="1243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245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1, 1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3, 0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0266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0, 0</a:t>
                      </a:r>
                    </a:p>
                  </a:txBody>
                  <a:tcPr marL="89885" marR="89885" marT="44943" marB="44943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42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2, 1</a:t>
                      </a:r>
                    </a:p>
                  </a:txBody>
                  <a:tcPr marL="89885" marR="89885" marT="44943" marB="44943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376534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Commitment to mixed strategies</a:t>
            </a:r>
          </a:p>
        </p:txBody>
      </p:sp>
      <p:graphicFrame>
        <p:nvGraphicFramePr>
          <p:cNvPr id="64515" name="Group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1378613"/>
              </p:ext>
            </p:extLst>
          </p:nvPr>
        </p:nvGraphicFramePr>
        <p:xfrm>
          <a:off x="3123126" y="1865689"/>
          <a:ext cx="2497511" cy="1647090"/>
        </p:xfrm>
        <a:graphic>
          <a:graphicData uri="http://schemas.openxmlformats.org/drawingml/2006/table">
            <a:tbl>
              <a:tblPr/>
              <a:tblGrid>
                <a:gridCol w="124945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480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235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1, 1</a:t>
                      </a:r>
                    </a:p>
                  </a:txBody>
                  <a:tcPr marL="89896" marR="89896" marT="44948" marB="4494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3, 0</a:t>
                      </a:r>
                    </a:p>
                  </a:txBody>
                  <a:tcPr marL="89896" marR="89896" marT="44948" marB="4494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354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0, 0</a:t>
                      </a:r>
                    </a:p>
                  </a:txBody>
                  <a:tcPr marL="89896" marR="89896" marT="44948" marB="4494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24000"/>
                        </a:lnSpc>
                        <a:spcBef>
                          <a:spcPts val="90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Pct val="100000"/>
                        <a:buFont typeface="Arial" charset="0"/>
                        <a:buNone/>
                        <a:tabLst/>
                      </a:pPr>
                      <a:r>
                        <a:rPr kumimoji="0" lang="en-US" sz="39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charset="0"/>
                          <a:ea typeface="宋体" pitchFamily="2" charset="-122"/>
                        </a:rPr>
                        <a:t>2, 1</a:t>
                      </a:r>
                    </a:p>
                  </a:txBody>
                  <a:tcPr marL="89896" marR="89896" marT="44948" marB="4494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lg" len="lg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64526" name="Text Box 14"/>
          <p:cNvSpPr txBox="1">
            <a:spLocks noChangeArrowheads="1"/>
          </p:cNvSpPr>
          <p:nvPr/>
        </p:nvSpPr>
        <p:spPr bwMode="auto">
          <a:xfrm>
            <a:off x="2255318" y="1969434"/>
            <a:ext cx="750526" cy="669286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 dirty="0"/>
              <a:t>.49</a:t>
            </a:r>
          </a:p>
        </p:txBody>
      </p:sp>
      <p:sp>
        <p:nvSpPr>
          <p:cNvPr id="64527" name="Text Box 15"/>
          <p:cNvSpPr txBox="1">
            <a:spLocks noChangeArrowheads="1"/>
          </p:cNvSpPr>
          <p:nvPr/>
        </p:nvSpPr>
        <p:spPr bwMode="auto">
          <a:xfrm>
            <a:off x="2255318" y="2843493"/>
            <a:ext cx="750526" cy="669286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/>
              <a:t>.51</a:t>
            </a:r>
          </a:p>
        </p:txBody>
      </p:sp>
      <p:sp>
        <p:nvSpPr>
          <p:cNvPr id="64528" name="Text Box 16"/>
          <p:cNvSpPr txBox="1">
            <a:spLocks noChangeArrowheads="1"/>
          </p:cNvSpPr>
          <p:nvPr/>
        </p:nvSpPr>
        <p:spPr bwMode="auto">
          <a:xfrm>
            <a:off x="3657884" y="1210235"/>
            <a:ext cx="410690" cy="669286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 dirty="0"/>
              <a:t>0</a:t>
            </a:r>
          </a:p>
        </p:txBody>
      </p:sp>
      <p:sp>
        <p:nvSpPr>
          <p:cNvPr id="64529" name="Text Box 17"/>
          <p:cNvSpPr txBox="1">
            <a:spLocks noChangeArrowheads="1"/>
          </p:cNvSpPr>
          <p:nvPr/>
        </p:nvSpPr>
        <p:spPr bwMode="auto">
          <a:xfrm>
            <a:off x="4868120" y="1210235"/>
            <a:ext cx="410690" cy="669286"/>
          </a:xfrm>
          <a:prstGeom prst="rect">
            <a:avLst/>
          </a:prstGeom>
          <a:noFill/>
          <a:ln w="50800" algn="ctr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algn="ctr">
              <a:lnSpc>
                <a:spcPct val="118000"/>
              </a:lnSpc>
              <a:buClr>
                <a:srgbClr val="000000"/>
              </a:buClr>
              <a:buSzPct val="100000"/>
              <a:buFont typeface="Times New Roman" pitchFamily="18" charset="0"/>
              <a:buNone/>
            </a:pPr>
            <a:r>
              <a:rPr lang="en-US" sz="3177" dirty="0"/>
              <a:t>1</a:t>
            </a:r>
          </a:p>
        </p:txBody>
      </p:sp>
      <p:sp>
        <p:nvSpPr>
          <p:cNvPr id="64532" name="Rectangle 20"/>
          <p:cNvSpPr>
            <a:spLocks noChangeArrowheads="1"/>
          </p:cNvSpPr>
          <p:nvPr/>
        </p:nvSpPr>
        <p:spPr bwMode="auto">
          <a:xfrm>
            <a:off x="336177" y="5003726"/>
            <a:ext cx="8432426" cy="6849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9896" tIns="44948" rIns="89896" bIns="44948"/>
          <a:lstStyle/>
          <a:p>
            <a:pPr marL="313781" indent="-280162">
              <a:lnSpc>
                <a:spcPct val="124000"/>
              </a:lnSpc>
              <a:spcBef>
                <a:spcPts val="684"/>
              </a:spcBef>
              <a:buClr>
                <a:srgbClr val="000000"/>
              </a:buClr>
              <a:buSzPct val="100000"/>
            </a:pPr>
            <a:r>
              <a:rPr lang="en-US" sz="2000" b="1" dirty="0">
                <a:solidFill>
                  <a:srgbClr val="000000"/>
                </a:solidFill>
                <a:latin typeface="Arial" charset="0"/>
              </a:rPr>
              <a:t>Sometimes also called a </a:t>
            </a:r>
            <a:r>
              <a:rPr lang="en-US" sz="2000" b="1" dirty="0">
                <a:solidFill>
                  <a:schemeClr val="tx2"/>
                </a:solidFill>
                <a:latin typeface="Arial" charset="0"/>
              </a:rPr>
              <a:t>Stackelberg (mixed) strategy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D463B-79DD-8140-8663-C64DDA2F0428}" type="slidenum">
              <a:rPr lang="en-US" altLang="en-US" smtClean="0"/>
              <a:pPr/>
              <a:t>9</a:t>
            </a:fld>
            <a:endParaRPr lang="en-US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0" y="6488668"/>
            <a:ext cx="6960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33771" y="4250863"/>
            <a:ext cx="3876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What should Column do ????????</a:t>
            </a:r>
          </a:p>
        </p:txBody>
      </p:sp>
    </p:spTree>
    <p:extLst>
      <p:ext uri="{BB962C8B-B14F-4D97-AF65-F5344CB8AC3E}">
        <p14:creationId xmlns:p14="http://schemas.microsoft.com/office/powerpoint/2010/main" val="1394643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526" grpId="0"/>
      <p:bldP spid="64527" grpId="0"/>
      <p:bldP spid="64528" grpId="0"/>
      <p:bldP spid="64529" grpId="0"/>
      <p:bldP spid="5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</TotalTime>
  <Words>2991</Words>
  <Application>Microsoft Macintosh PowerPoint</Application>
  <PresentationFormat>On-screen Show (4:3)</PresentationFormat>
  <Paragraphs>594</Paragraphs>
  <Slides>39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5" baseType="lpstr">
      <vt:lpstr>Arial</vt:lpstr>
      <vt:lpstr>Arial Black</vt:lpstr>
      <vt:lpstr>Calibri</vt:lpstr>
      <vt:lpstr>Symbol</vt:lpstr>
      <vt:lpstr>Times New Roman</vt:lpstr>
      <vt:lpstr>Essential</vt:lpstr>
      <vt:lpstr>Applied Mechanism Design For Social Good</vt:lpstr>
      <vt:lpstr>Project Proposals</vt:lpstr>
      <vt:lpstr>Project Proposals:  A suggestion</vt:lpstr>
      <vt:lpstr>This class: Stackelberg &amp; Security Games</vt:lpstr>
      <vt:lpstr>Simultaneous Play</vt:lpstr>
      <vt:lpstr>Leader-Follower Games</vt:lpstr>
      <vt:lpstr>Aside: First-mover Advantage (FMA)</vt:lpstr>
      <vt:lpstr>Commitment as an extensive-form game</vt:lpstr>
      <vt:lpstr>Commitment to mixed strategies</vt:lpstr>
      <vt:lpstr>Commitment as an extensive-form game…</vt:lpstr>
      <vt:lpstr>What Should The Leader Commit tO?</vt:lpstr>
      <vt:lpstr>What should the leader commit to?</vt:lpstr>
      <vt:lpstr>What should the leader commit to?</vt:lpstr>
      <vt:lpstr>Running Example</vt:lpstr>
      <vt:lpstr>Is Commitment always good for the leader?</vt:lpstr>
      <vt:lpstr>What should the leader commit to?</vt:lpstr>
      <vt:lpstr>What should the leader commit to?</vt:lpstr>
      <vt:lpstr>Stackelberg Security Games</vt:lpstr>
      <vt:lpstr>Security Games: A Formal Model</vt:lpstr>
      <vt:lpstr>Simple Example</vt:lpstr>
      <vt:lpstr>Real-world  Security Games</vt:lpstr>
      <vt:lpstr>Overview of an impactful paper in this space</vt:lpstr>
      <vt:lpstr>Overview of an impactful paper in this space</vt:lpstr>
      <vt:lpstr>Running Example</vt:lpstr>
      <vt:lpstr>Motivation and introduction</vt:lpstr>
      <vt:lpstr>Compact Representations of Security Games—Extensive Form is Too Big!</vt:lpstr>
      <vt:lpstr>Compact Representations of Security Games</vt:lpstr>
      <vt:lpstr>ERASER Formulation</vt:lpstr>
      <vt:lpstr>ERASER Formulation</vt:lpstr>
      <vt:lpstr>ERASER Formulation</vt:lpstr>
      <vt:lpstr>ERASER: Running Example (2 Resources, 4 targets)</vt:lpstr>
      <vt:lpstr>ERASER: Running Example (2 Resources, 4 targets)</vt:lpstr>
      <vt:lpstr>ERASER – running example</vt:lpstr>
      <vt:lpstr>ERASER-C(Onstrained)</vt:lpstr>
      <vt:lpstr>How to compute the actual mixed strategy to follow?</vt:lpstr>
      <vt:lpstr>A tool: Birkhoff-von Neumann theorem</vt:lpstr>
      <vt:lpstr>Schedules of size 1 using BvN</vt:lpstr>
      <vt:lpstr>Counter-example to the compact LP</vt:lpstr>
      <vt:lpstr>Algorithms &amp; complexity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Mechanism Design For Social Good</dc:title>
  <dc:creator>John Dickerson</dc:creator>
  <cp:lastModifiedBy>John Paul Dickerson</cp:lastModifiedBy>
  <cp:revision>13</cp:revision>
  <dcterms:created xsi:type="dcterms:W3CDTF">2020-03-12T03:46:56Z</dcterms:created>
  <dcterms:modified xsi:type="dcterms:W3CDTF">2021-03-04T18:37:39Z</dcterms:modified>
</cp:coreProperties>
</file>